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368" r:id="rId2"/>
    <p:sldId id="369" r:id="rId3"/>
    <p:sldId id="280" r:id="rId4"/>
    <p:sldId id="316" r:id="rId5"/>
    <p:sldId id="370" r:id="rId6"/>
    <p:sldId id="329" r:id="rId7"/>
    <p:sldId id="374" r:id="rId8"/>
    <p:sldId id="371" r:id="rId9"/>
    <p:sldId id="372" r:id="rId10"/>
    <p:sldId id="378" r:id="rId11"/>
    <p:sldId id="319" r:id="rId12"/>
    <p:sldId id="373" r:id="rId13"/>
    <p:sldId id="312" r:id="rId14"/>
    <p:sldId id="339" r:id="rId15"/>
    <p:sldId id="375" r:id="rId16"/>
    <p:sldId id="376" r:id="rId17"/>
    <p:sldId id="377" r:id="rId18"/>
    <p:sldId id="379" r:id="rId19"/>
    <p:sldId id="363" r:id="rId20"/>
  </p:sldIdLst>
  <p:sldSz cx="12192000" cy="6858000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3867" autoAdjust="0"/>
  </p:normalViewPr>
  <p:slideViewPr>
    <p:cSldViewPr snapToGrid="0" snapToObjects="1">
      <p:cViewPr varScale="1">
        <p:scale>
          <a:sx n="59" d="100"/>
          <a:sy n="59" d="100"/>
        </p:scale>
        <p:origin x="90" y="48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220" cy="497994"/>
          </a:xfrm>
          <a:prstGeom prst="rect">
            <a:avLst/>
          </a:prstGeom>
        </p:spPr>
        <p:txBody>
          <a:bodyPr vert="horz" lIns="90891" tIns="45446" rIns="90891" bIns="454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5199" y="0"/>
            <a:ext cx="2971219" cy="497994"/>
          </a:xfrm>
          <a:prstGeom prst="rect">
            <a:avLst/>
          </a:prstGeom>
        </p:spPr>
        <p:txBody>
          <a:bodyPr vert="horz" lIns="90891" tIns="45446" rIns="90891" bIns="45446" rtlCol="0"/>
          <a:lstStyle>
            <a:lvl1pPr algn="r">
              <a:defRPr sz="1200"/>
            </a:lvl1pPr>
          </a:lstStyle>
          <a:p>
            <a:fld id="{46F704F1-ACCB-48F8-9634-8F44A0EEB97A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46118"/>
            <a:ext cx="2971220" cy="497994"/>
          </a:xfrm>
          <a:prstGeom prst="rect">
            <a:avLst/>
          </a:prstGeom>
        </p:spPr>
        <p:txBody>
          <a:bodyPr vert="horz" lIns="90891" tIns="45446" rIns="90891" bIns="454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5199" y="9446118"/>
            <a:ext cx="2971219" cy="497994"/>
          </a:xfrm>
          <a:prstGeom prst="rect">
            <a:avLst/>
          </a:prstGeom>
        </p:spPr>
        <p:txBody>
          <a:bodyPr vert="horz" lIns="90891" tIns="45446" rIns="90891" bIns="45446" rtlCol="0" anchor="b"/>
          <a:lstStyle>
            <a:lvl1pPr algn="r">
              <a:defRPr sz="1200"/>
            </a:lvl1pPr>
          </a:lstStyle>
          <a:p>
            <a:fld id="{D83634CC-FF4E-4B8A-8CFC-6B924772F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2364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EDB73-9EA7-4CFB-A7ED-154F8B21AA0B}" type="datetimeFigureOut">
              <a:rPr lang="th-TH" smtClean="0"/>
              <a:t>09/11/63</a:t>
            </a:fld>
            <a:endParaRPr lang="th-TH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51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7D7B1E-44D9-4C47-9054-71FC069D29A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72226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7D7B1E-44D9-4C47-9054-71FC069D29A4}" type="slidenum">
              <a:rPr lang="th-TH" smtClean="0"/>
              <a:t>19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53571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ACD30-84C6-2546-8185-F3CED4DED634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B8B5F-E9F4-5540-9BBD-BA227E48F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15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ACD30-84C6-2546-8185-F3CED4DED634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B8B5F-E9F4-5540-9BBD-BA227E48F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404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ACD30-84C6-2546-8185-F3CED4DED634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B8B5F-E9F4-5540-9BBD-BA227E48F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947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ACD30-84C6-2546-8185-F3CED4DED634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B8B5F-E9F4-5540-9BBD-BA227E48F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631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ACD30-84C6-2546-8185-F3CED4DED634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B8B5F-E9F4-5540-9BBD-BA227E48F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438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ACD30-84C6-2546-8185-F3CED4DED634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B8B5F-E9F4-5540-9BBD-BA227E48F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829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ACD30-84C6-2546-8185-F3CED4DED634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B8B5F-E9F4-5540-9BBD-BA227E48F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175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ACD30-84C6-2546-8185-F3CED4DED634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B8B5F-E9F4-5540-9BBD-BA227E48F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050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ACD30-84C6-2546-8185-F3CED4DED634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B8B5F-E9F4-5540-9BBD-BA227E48F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94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ACD30-84C6-2546-8185-F3CED4DED634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B8B5F-E9F4-5540-9BBD-BA227E48F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601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ACD30-84C6-2546-8185-F3CED4DED634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B8B5F-E9F4-5540-9BBD-BA227E48F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103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BACD30-84C6-2546-8185-F3CED4DED634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B8B5F-E9F4-5540-9BBD-BA227E48F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211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1.bp.blogspot.com/-JU1LUpNza3M/URMYQ5df0ZI/AAAAAAAAANI/WMQwOBO9FBM/s320/for_care_giver_10.jp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pload.wikimedia.org/wikipedia/commons/thumb/2/2c/Quechuawomanandchild.jpg/330px-Quechuawomanandchild.jpg" TargetMode="External"/><Relationship Id="rId5" Type="http://schemas.openxmlformats.org/officeDocument/2006/relationships/image" Target="../media/image4.jpg"/><Relationship Id="rId4" Type="http://schemas.openxmlformats.org/officeDocument/2006/relationships/hyperlink" Target="https://www.iacfpa.org/wp-content/uploads/2019/01/Indians-Inca.jp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Indigenous_peoples_of_the_Americas#/media/File:Chaman_amazonie_5_06.jpg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f.ptcdn.info/497/035/000/1442378824-braziltrib-o.jpg" TargetMode="Externa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thumb/f/f3/N&amp;SAmerica-pol.jpg/200px-N&amp;SAmerica-pol.jpg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o7japan.com/wp-content/uploads/2016/08/610x.jpg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port.trueid.net/detail/lAma9Egq12l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today.line.me/th/pc/article/8+%E0%B8%AA%E0%B8%96%E0%B8%B4%E0%B8%95%E0%B8%B4%E0%B8%AB%E0%B8%25%E0%B9%8C%25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cosportsbobet.weebly.com/uploads/2/7/5/0/27505047/7676453_orig.jpg" TargetMode="Externa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bnewstoday.com/wp-content/uploads/2019/11/American-color.jpg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i.pinimg.com/736x/65/e8/fd/65e8fd324c3148145088f482a3318ed5.jpg" TargetMode="Externa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iv1.lisimg.com/image/15385594/660full-laura-gonz%C3%A1lez-ospina.jpg" TargetMode="External"/><Relationship Id="rId4" Type="http://schemas.openxmlformats.org/officeDocument/2006/relationships/image" Target="../media/image2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f.ptcdn.info/498/035/000/1442381044-superthumb-o.jpg" TargetMode="External"/><Relationship Id="rId4" Type="http://schemas.openxmlformats.org/officeDocument/2006/relationships/hyperlink" Target="https://f.ptcdn.info/511/035/000/1442409360-romariofcb-o.jp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f.ptcdn.info/511/035/000/1442408791-06j5ar-o.jpg" TargetMode="External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f.ptcdn.info/511/035/000/1442408682-dentinho-o.jpg" TargetMode="External"/><Relationship Id="rId4" Type="http://schemas.openxmlformats.org/officeDocument/2006/relationships/image" Target="../media/image26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9B13E5C-50E3-4C7D-B09C-BF885BF249F2}"/>
              </a:ext>
            </a:extLst>
          </p:cNvPr>
          <p:cNvSpPr txBox="1"/>
          <p:nvPr/>
        </p:nvSpPr>
        <p:spPr>
          <a:xfrm>
            <a:off x="2024742" y="1839962"/>
            <a:ext cx="81425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7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ลักษณะประชากร สังคมและวัฒนธรรมของทวีปอเมริกาใต้</a:t>
            </a:r>
            <a:endParaRPr lang="en-GB" sz="7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EA06CED-9959-4C0E-9244-04779B6939E6}"/>
              </a:ext>
            </a:extLst>
          </p:cNvPr>
          <p:cNvSpPr txBox="1"/>
          <p:nvPr/>
        </p:nvSpPr>
        <p:spPr>
          <a:xfrm>
            <a:off x="9111344" y="5849034"/>
            <a:ext cx="28738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FFC000"/>
                </a:solidFill>
                <a:cs typeface="+mj-cs"/>
              </a:rPr>
              <a:t>อ</a:t>
            </a:r>
            <a:r>
              <a:rPr lang="en-US" sz="3600" b="1" dirty="0">
                <a:solidFill>
                  <a:srgbClr val="FFC000"/>
                </a:solidFill>
                <a:cs typeface="+mj-cs"/>
              </a:rPr>
              <a:t>.</a:t>
            </a:r>
            <a:r>
              <a:rPr lang="th-TH" sz="3600" b="1" dirty="0">
                <a:solidFill>
                  <a:srgbClr val="FFC000"/>
                </a:solidFill>
                <a:cs typeface="+mj-cs"/>
              </a:rPr>
              <a:t>โชติมาศ  เกตุรัตน์</a:t>
            </a:r>
            <a:endParaRPr lang="en-GB" sz="3600" b="1" dirty="0">
              <a:solidFill>
                <a:srgbClr val="FFC0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62694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9B13E5C-50E3-4C7D-B09C-BF885BF249F2}"/>
              </a:ext>
            </a:extLst>
          </p:cNvPr>
          <p:cNvSpPr txBox="1"/>
          <p:nvPr/>
        </p:nvSpPr>
        <p:spPr>
          <a:xfrm>
            <a:off x="2024742" y="685800"/>
            <a:ext cx="81425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7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ลักษณะทั่วไปทางประชากรของทวีปอเมริกาใต้</a:t>
            </a:r>
            <a:endParaRPr lang="en-GB" sz="7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5D7AE85-8BDC-441D-86CA-6713FBDB538D}"/>
              </a:ext>
            </a:extLst>
          </p:cNvPr>
          <p:cNvSpPr txBox="1"/>
          <p:nvPr/>
        </p:nvSpPr>
        <p:spPr>
          <a:xfrm>
            <a:off x="9111344" y="5849034"/>
            <a:ext cx="28738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FFC000"/>
                </a:solidFill>
                <a:cs typeface="+mj-cs"/>
              </a:rPr>
              <a:t>อ</a:t>
            </a:r>
            <a:r>
              <a:rPr lang="en-US" sz="3600" b="1" dirty="0">
                <a:solidFill>
                  <a:srgbClr val="FFC000"/>
                </a:solidFill>
                <a:cs typeface="+mj-cs"/>
              </a:rPr>
              <a:t>.</a:t>
            </a:r>
            <a:r>
              <a:rPr lang="th-TH" sz="3600" b="1" dirty="0">
                <a:solidFill>
                  <a:srgbClr val="FFC000"/>
                </a:solidFill>
                <a:cs typeface="+mj-cs"/>
              </a:rPr>
              <a:t>โชติมาศ  เกตุรัตน์</a:t>
            </a:r>
            <a:endParaRPr lang="en-GB" sz="3600" b="1" dirty="0">
              <a:solidFill>
                <a:srgbClr val="FFC000"/>
              </a:solidFill>
              <a:cs typeface="+mj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9229CD7-03A2-4317-B28B-4CBCFF1D41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50" y="2775935"/>
            <a:ext cx="4196066" cy="32912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DB5F0AD5-392D-4684-A161-9D193B146F89}"/>
              </a:ext>
            </a:extLst>
          </p:cNvPr>
          <p:cNvSpPr/>
          <p:nvPr/>
        </p:nvSpPr>
        <p:spPr>
          <a:xfrm>
            <a:off x="2842089" y="6127737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000" dirty="0">
                <a:solidFill>
                  <a:srgbClr val="FFC000"/>
                </a:solidFill>
                <a:latin typeface="Angsana New" panose="02020603050405020304" pitchFamily="18" charset="-34"/>
                <a:cs typeface="Angsana New" panose="02020603050405020304" pitchFamily="18" charset="-34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http://1.bp.blogspot.com/JU1LUpNza3M/URMYQ5df0ZI/AAAAAAAAANI/WMQwOBO9FBM/s320/for_care_giver_10.jpg</a:t>
            </a:r>
            <a:endParaRPr lang="en-GB" sz="2000" dirty="0">
              <a:solidFill>
                <a:srgbClr val="FFC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8056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xmlns="" id="{3D91F1EE-CEED-497B-BA17-90D21590D39C}"/>
              </a:ext>
            </a:extLst>
          </p:cNvPr>
          <p:cNvSpPr/>
          <p:nvPr/>
        </p:nvSpPr>
        <p:spPr>
          <a:xfrm>
            <a:off x="4655840" y="2636912"/>
            <a:ext cx="3168352" cy="1872208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6000" b="1" dirty="0">
                <a:solidFill>
                  <a:schemeClr val="bg2">
                    <a:lumMod val="7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เชื้อชาติ</a:t>
            </a:r>
            <a:endParaRPr lang="en-GB" sz="6000" b="1" dirty="0">
              <a:solidFill>
                <a:schemeClr val="bg2">
                  <a:lumMod val="75000"/>
                </a:schemeClr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042FF3F4-1351-457B-90C3-A41AA467CA4B}"/>
              </a:ext>
            </a:extLst>
          </p:cNvPr>
          <p:cNvSpPr/>
          <p:nvPr/>
        </p:nvSpPr>
        <p:spPr>
          <a:xfrm>
            <a:off x="767408" y="764704"/>
            <a:ext cx="3960440" cy="18722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>
                <a:solidFill>
                  <a:srgbClr val="FFC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1.</a:t>
            </a:r>
            <a:r>
              <a:rPr lang="th-TH" sz="4800" b="1" dirty="0">
                <a:solidFill>
                  <a:srgbClr val="FFC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มองโกลอยด์</a:t>
            </a:r>
            <a:endParaRPr lang="en-GB" sz="4800" b="1" dirty="0">
              <a:solidFill>
                <a:srgbClr val="FFC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2FB1BDA2-C4B6-4C8A-AB86-6A3E8F5E2888}"/>
              </a:ext>
            </a:extLst>
          </p:cNvPr>
          <p:cNvSpPr/>
          <p:nvPr/>
        </p:nvSpPr>
        <p:spPr>
          <a:xfrm>
            <a:off x="7104112" y="620688"/>
            <a:ext cx="3960440" cy="18722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>
                <a:solidFill>
                  <a:srgbClr val="FFC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2.</a:t>
            </a:r>
            <a:r>
              <a:rPr lang="th-TH" sz="4800" b="1" dirty="0">
                <a:solidFill>
                  <a:srgbClr val="FFC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คอเคซอยด์</a:t>
            </a:r>
            <a:endParaRPr lang="en-GB" sz="4800" b="1" dirty="0">
              <a:solidFill>
                <a:srgbClr val="FFC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23702205-1823-47E8-BACC-C5FB1B39A1C1}"/>
              </a:ext>
            </a:extLst>
          </p:cNvPr>
          <p:cNvSpPr/>
          <p:nvPr/>
        </p:nvSpPr>
        <p:spPr>
          <a:xfrm>
            <a:off x="695400" y="4221088"/>
            <a:ext cx="3960440" cy="18722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>
                <a:solidFill>
                  <a:srgbClr val="FFC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3.</a:t>
            </a:r>
            <a:r>
              <a:rPr lang="th-TH" sz="4800" b="1" dirty="0">
                <a:solidFill>
                  <a:srgbClr val="FFC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นิกรอยด์</a:t>
            </a:r>
            <a:endParaRPr lang="en-GB" sz="4800" b="1" dirty="0">
              <a:solidFill>
                <a:srgbClr val="FFC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8D90C556-3B37-4F9E-B983-95C9109CF75B}"/>
              </a:ext>
            </a:extLst>
          </p:cNvPr>
          <p:cNvSpPr/>
          <p:nvPr/>
        </p:nvSpPr>
        <p:spPr>
          <a:xfrm>
            <a:off x="7536160" y="4509120"/>
            <a:ext cx="3960440" cy="18722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>
                <a:solidFill>
                  <a:srgbClr val="FFC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4.</a:t>
            </a:r>
            <a:r>
              <a:rPr lang="th-TH" sz="4800" b="1" dirty="0">
                <a:solidFill>
                  <a:srgbClr val="FFC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เลือดผสม</a:t>
            </a:r>
            <a:endParaRPr lang="en-GB" sz="4800" b="1" dirty="0">
              <a:solidFill>
                <a:srgbClr val="FFC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Arrow: Up 9">
            <a:extLst>
              <a:ext uri="{FF2B5EF4-FFF2-40B4-BE49-F238E27FC236}">
                <a16:creationId xmlns:a16="http://schemas.microsoft.com/office/drawing/2014/main" xmlns="" id="{C2DC7BEF-91B1-4A05-804B-C104FA90365E}"/>
              </a:ext>
            </a:extLst>
          </p:cNvPr>
          <p:cNvSpPr/>
          <p:nvPr/>
        </p:nvSpPr>
        <p:spPr>
          <a:xfrm rot="18717821">
            <a:off x="4199280" y="2399723"/>
            <a:ext cx="936105" cy="487792"/>
          </a:xfrm>
          <a:prstGeom prst="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Arrow: Up 10">
            <a:extLst>
              <a:ext uri="{FF2B5EF4-FFF2-40B4-BE49-F238E27FC236}">
                <a16:creationId xmlns:a16="http://schemas.microsoft.com/office/drawing/2014/main" xmlns="" id="{87656098-2CE4-4FD5-9BCF-0F9AF94DEA4E}"/>
              </a:ext>
            </a:extLst>
          </p:cNvPr>
          <p:cNvSpPr/>
          <p:nvPr/>
        </p:nvSpPr>
        <p:spPr>
          <a:xfrm rot="2237669">
            <a:off x="7286971" y="2422456"/>
            <a:ext cx="936105" cy="592979"/>
          </a:xfrm>
          <a:prstGeom prst="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rrow: Up 11">
            <a:extLst>
              <a:ext uri="{FF2B5EF4-FFF2-40B4-BE49-F238E27FC236}">
                <a16:creationId xmlns:a16="http://schemas.microsoft.com/office/drawing/2014/main" xmlns="" id="{401925A1-F4C1-49ED-8E1F-FD9EF0286F2B}"/>
              </a:ext>
            </a:extLst>
          </p:cNvPr>
          <p:cNvSpPr/>
          <p:nvPr/>
        </p:nvSpPr>
        <p:spPr>
          <a:xfrm rot="14086695">
            <a:off x="4368945" y="4283848"/>
            <a:ext cx="936105" cy="487792"/>
          </a:xfrm>
          <a:prstGeom prst="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rrow: Up 12">
            <a:extLst>
              <a:ext uri="{FF2B5EF4-FFF2-40B4-BE49-F238E27FC236}">
                <a16:creationId xmlns:a16="http://schemas.microsoft.com/office/drawing/2014/main" xmlns="" id="{BA88EEDE-042D-4500-A042-32E50D95B1A0}"/>
              </a:ext>
            </a:extLst>
          </p:cNvPr>
          <p:cNvSpPr/>
          <p:nvPr/>
        </p:nvSpPr>
        <p:spPr>
          <a:xfrm rot="7564584">
            <a:off x="7379480" y="4062194"/>
            <a:ext cx="936105" cy="487792"/>
          </a:xfrm>
          <a:prstGeom prst="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6483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200329"/>
            <a:ext cx="4117135" cy="5780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5EF996F-620A-4EDC-96BF-5B5A7087EE44}"/>
              </a:ext>
            </a:extLst>
          </p:cNvPr>
          <p:cNvSpPr/>
          <p:nvPr/>
        </p:nvSpPr>
        <p:spPr>
          <a:xfrm>
            <a:off x="440175" y="0"/>
            <a:ext cx="323678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7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cs typeface="+mj-cs"/>
              </a:rPr>
              <a:t>ชาวอินเดียน</a:t>
            </a:r>
            <a:endParaRPr lang="en-US" sz="72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cs typeface="+mj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D3ACB83-D3FB-47C0-BE9F-39C988D8E0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4867" y="968829"/>
            <a:ext cx="7620000" cy="3810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5B2A617-7C85-467A-B26E-118D59568BD5}"/>
              </a:ext>
            </a:extLst>
          </p:cNvPr>
          <p:cNvSpPr/>
          <p:nvPr/>
        </p:nvSpPr>
        <p:spPr>
          <a:xfrm>
            <a:off x="5753877" y="4778829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000" b="1" dirty="0">
                <a:solidFill>
                  <a:srgbClr val="FFC000"/>
                </a:solidFill>
                <a:latin typeface="Angsana New" panose="02020603050405020304" pitchFamily="18" charset="-34"/>
                <a:cs typeface="Angsana New" panose="02020603050405020304" pitchFamily="18" charset="-34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https://www.iacfpa.org/wp-content/uploads/2019/01/Indians-Inca.jpg</a:t>
            </a:r>
            <a:endParaRPr lang="en-GB" sz="2000" b="1" dirty="0">
              <a:solidFill>
                <a:srgbClr val="FFC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029537C-9F11-4D69-AAE1-9BFA05AE8A81}"/>
              </a:ext>
            </a:extLst>
          </p:cNvPr>
          <p:cNvSpPr txBox="1"/>
          <p:nvPr/>
        </p:nvSpPr>
        <p:spPr>
          <a:xfrm>
            <a:off x="5168381" y="5420928"/>
            <a:ext cx="6716486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FFC000"/>
                </a:solidFill>
                <a:cs typeface="+mj-cs"/>
              </a:rPr>
              <a:t>ชาวอินเดียนบริเวณเทือกเขาแอนดีสในประเทศเปรู</a:t>
            </a:r>
            <a:endParaRPr lang="en-GB" sz="3600" b="1" dirty="0">
              <a:solidFill>
                <a:srgbClr val="FFC000"/>
              </a:solidFill>
              <a:cs typeface="+mj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7498C54A-950C-4D6F-859C-2E5499AD96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427" y="1449760"/>
            <a:ext cx="4191000" cy="523421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A47A4494-E2C2-40A3-A654-BD84543531B6}"/>
              </a:ext>
            </a:extLst>
          </p:cNvPr>
          <p:cNvSpPr/>
          <p:nvPr/>
        </p:nvSpPr>
        <p:spPr>
          <a:xfrm>
            <a:off x="440175" y="7300691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000" dirty="0">
                <a:solidFill>
                  <a:srgbClr val="FFC000"/>
                </a:solidFill>
                <a:latin typeface="Angsana New" panose="02020603050405020304" pitchFamily="18" charset="-34"/>
                <a:cs typeface="Angsana New" panose="02020603050405020304" pitchFamily="18" charset="-34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https://upload.wikimedia.org/wikipedia/commons/thumb/2/2c/Quechuawomanandchild.jpg/330px-Quechuawomanandchild.jpg</a:t>
            </a:r>
            <a:endParaRPr lang="en-GB" sz="2000" dirty="0">
              <a:solidFill>
                <a:srgbClr val="FFC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96225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5EF996F-620A-4EDC-96BF-5B5A7087EE44}"/>
              </a:ext>
            </a:extLst>
          </p:cNvPr>
          <p:cNvSpPr/>
          <p:nvPr/>
        </p:nvSpPr>
        <p:spPr>
          <a:xfrm>
            <a:off x="440175" y="0"/>
            <a:ext cx="323678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7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cs typeface="+mj-cs"/>
              </a:rPr>
              <a:t>ชาวอินเดียน</a:t>
            </a:r>
            <a:endParaRPr lang="en-US" sz="72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cs typeface="+mj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029537C-9F11-4D69-AAE1-9BFA05AE8A81}"/>
              </a:ext>
            </a:extLst>
          </p:cNvPr>
          <p:cNvSpPr txBox="1"/>
          <p:nvPr/>
        </p:nvSpPr>
        <p:spPr>
          <a:xfrm>
            <a:off x="6564086" y="5736771"/>
            <a:ext cx="3715657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FFC000"/>
                </a:solidFill>
                <a:cs typeface="+mj-cs"/>
              </a:rPr>
              <a:t>ชนเผ่าบริเวณป่าแอมะซอน</a:t>
            </a:r>
            <a:endParaRPr lang="en-GB" sz="3600" b="1" dirty="0">
              <a:solidFill>
                <a:srgbClr val="FFC000"/>
              </a:solidFill>
              <a:cs typeface="+mj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0ECFE88C-35AD-4C82-AAD9-72F1E6684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012371"/>
            <a:ext cx="3715657" cy="514213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AE3A2636-669E-4304-93F5-223F440EE616}"/>
              </a:ext>
            </a:extLst>
          </p:cNvPr>
          <p:cNvSpPr/>
          <p:nvPr/>
        </p:nvSpPr>
        <p:spPr>
          <a:xfrm>
            <a:off x="283029" y="6150114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000" dirty="0">
                <a:solidFill>
                  <a:srgbClr val="FFC000"/>
                </a:solidFill>
                <a:latin typeface="Angsana New" panose="02020603050405020304" pitchFamily="18" charset="-34"/>
                <a:cs typeface="Angsana New" panose="02020603050405020304" pitchFamily="18" charset="-34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https://en.wikipedia.org/wiki/Indigenous_peoples_of_the_Americas#/media/File:Chaman_amazonie_5_06.jpg</a:t>
            </a:r>
            <a:endParaRPr lang="en-GB" sz="2000" dirty="0">
              <a:solidFill>
                <a:srgbClr val="FFC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E2FB0E61-2A61-47C6-9444-CA3560A8F6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7541" y="555174"/>
            <a:ext cx="4651602" cy="477474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E64ADAFF-65CA-41A0-B539-565F2B1485A1}"/>
              </a:ext>
            </a:extLst>
          </p:cNvPr>
          <p:cNvSpPr/>
          <p:nvPr/>
        </p:nvSpPr>
        <p:spPr>
          <a:xfrm>
            <a:off x="6096000" y="5346915"/>
            <a:ext cx="43156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FFC000"/>
                </a:solidFill>
                <a:latin typeface="Angsana New" panose="02020603050405020304" pitchFamily="18" charset="-34"/>
                <a:cs typeface="Angsana New" panose="02020603050405020304" pitchFamily="18" charset="-34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https://f.ptcdn.info/497/035/000/1442378824-braziltrib-o.jpg</a:t>
            </a:r>
            <a:endParaRPr lang="en-GB" sz="2000" dirty="0">
              <a:solidFill>
                <a:srgbClr val="FFC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57393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E6B6AFD-212C-483A-8598-78CABDD3DD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454" y="178421"/>
            <a:ext cx="5595257" cy="578748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8A89876-0F33-499B-BC1B-0BCC23082DB3}"/>
              </a:ext>
            </a:extLst>
          </p:cNvPr>
          <p:cNvSpPr txBox="1"/>
          <p:nvPr/>
        </p:nvSpPr>
        <p:spPr>
          <a:xfrm>
            <a:off x="7304048" y="1653566"/>
            <a:ext cx="447474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rgbClr val="FFC000"/>
                </a:solidFill>
                <a:cs typeface="+mj-cs"/>
              </a:rPr>
              <a:t>ปัจจุบันชาวอินเดียนดั้งเดิมมีน้อยลง  แต่ยังเป็นกลุ่มชนสำคัญในประเทศ ชิลี เปรูและเอกวาดอร์</a:t>
            </a:r>
            <a:endParaRPr lang="en-GB" sz="4000" b="1" dirty="0">
              <a:solidFill>
                <a:srgbClr val="FFC000"/>
              </a:solidFill>
              <a:cs typeface="+mj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84CCF36F-DD34-4A17-897F-A4C345166851}"/>
              </a:ext>
            </a:extLst>
          </p:cNvPr>
          <p:cNvSpPr/>
          <p:nvPr/>
        </p:nvSpPr>
        <p:spPr>
          <a:xfrm>
            <a:off x="906966" y="6133388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000" b="1" dirty="0">
                <a:solidFill>
                  <a:srgbClr val="FFC000"/>
                </a:solidFill>
                <a:latin typeface="Angsana New" panose="02020603050405020304" pitchFamily="18" charset="-34"/>
                <a:cs typeface="Angsana New" panose="02020603050405020304" pitchFamily="18" charset="-34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https://upload.wikimedia.org/wikipedia/commons/thumb/f/f3/N%26SAmerica-pol.jpg/200px-N%26SAmerica-pol.jpg</a:t>
            </a:r>
            <a:endParaRPr lang="en-GB" sz="2000" b="1" dirty="0">
              <a:solidFill>
                <a:srgbClr val="FFC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55370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E5F14746-F221-4029-99C8-5DB102C189A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th-TH" sz="5400" b="1" dirty="0">
                <a:solidFill>
                  <a:srgbClr val="FFC000"/>
                </a:solidFill>
              </a:rPr>
              <a:t>ชาวเอเชียที่อพยพเข้ามาภายหลัง</a:t>
            </a:r>
            <a:endParaRPr lang="en-GB" sz="5400" b="1" dirty="0">
              <a:solidFill>
                <a:srgbClr val="FFC00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9EA91D63-BCA7-49B2-9930-D7D5A6E85F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171" y="1862107"/>
            <a:ext cx="5810250" cy="387667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85265600-97E9-4A49-B7FE-03B0457B0B23}"/>
              </a:ext>
            </a:extLst>
          </p:cNvPr>
          <p:cNvSpPr/>
          <p:nvPr/>
        </p:nvSpPr>
        <p:spPr>
          <a:xfrm>
            <a:off x="3537857" y="6074395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000" dirty="0">
                <a:solidFill>
                  <a:srgbClr val="FFC000"/>
                </a:solidFill>
                <a:latin typeface="Angsana New" panose="02020603050405020304" pitchFamily="18" charset="-34"/>
                <a:cs typeface="Angsana New" panose="02020603050405020304" pitchFamily="18" charset="-34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https://www.mio7japan.com/wp-content/uploads/2016/08/610x.jpg</a:t>
            </a:r>
            <a:endParaRPr lang="en-GB" sz="2000" dirty="0">
              <a:solidFill>
                <a:srgbClr val="FFC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47304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5EF996F-620A-4EDC-96BF-5B5A7087EE44}"/>
              </a:ext>
            </a:extLst>
          </p:cNvPr>
          <p:cNvSpPr/>
          <p:nvPr/>
        </p:nvSpPr>
        <p:spPr>
          <a:xfrm>
            <a:off x="636543" y="0"/>
            <a:ext cx="284404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7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cs typeface="+mj-cs"/>
              </a:rPr>
              <a:t>ชาวผิวขาว</a:t>
            </a:r>
            <a:endParaRPr lang="en-US" sz="72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cs typeface="+mj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029537C-9F11-4D69-AAE1-9BFA05AE8A81}"/>
              </a:ext>
            </a:extLst>
          </p:cNvPr>
          <p:cNvSpPr txBox="1"/>
          <p:nvPr/>
        </p:nvSpPr>
        <p:spPr>
          <a:xfrm>
            <a:off x="5369103" y="2833845"/>
            <a:ext cx="6716486" cy="255454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rgbClr val="FFC000"/>
                </a:solidFill>
                <a:cs typeface="+mj-cs"/>
              </a:rPr>
              <a:t>เชื้อสายของชาวผิวขาวเป็นประชากรส่วนใหญ่ของประเทศอาร์เจนตินาและอุรุกวัย รวมทั้งเป็นกลุ่มชนหลักในประเทศบราซิล ชิลี </a:t>
            </a:r>
            <a:r>
              <a:rPr lang="th-TH" sz="4000" b="1" dirty="0" err="1">
                <a:solidFill>
                  <a:srgbClr val="FFC000"/>
                </a:solidFill>
                <a:cs typeface="+mj-cs"/>
              </a:rPr>
              <a:t>เวเนซู</a:t>
            </a:r>
            <a:r>
              <a:rPr lang="th-TH" sz="4000" b="1" dirty="0">
                <a:solidFill>
                  <a:srgbClr val="FFC000"/>
                </a:solidFill>
                <a:cs typeface="+mj-cs"/>
              </a:rPr>
              <a:t>เอลา โคลอม</a:t>
            </a:r>
            <a:r>
              <a:rPr lang="th-TH" sz="4000" b="1" dirty="0" err="1">
                <a:solidFill>
                  <a:srgbClr val="FFC000"/>
                </a:solidFill>
                <a:cs typeface="+mj-cs"/>
              </a:rPr>
              <a:t>เบีย</a:t>
            </a:r>
            <a:r>
              <a:rPr lang="th-TH" sz="4000" b="1" dirty="0">
                <a:solidFill>
                  <a:srgbClr val="FFC000"/>
                </a:solidFill>
                <a:cs typeface="+mj-cs"/>
              </a:rPr>
              <a:t> เปรูและโบลิเวีย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22B98AF-17B7-4AF0-964F-47FD0E6DFA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591" y="1200330"/>
            <a:ext cx="4708121" cy="433645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109EBA58-E2AC-4CC5-893F-6CDACEED2D42}"/>
              </a:ext>
            </a:extLst>
          </p:cNvPr>
          <p:cNvSpPr/>
          <p:nvPr/>
        </p:nvSpPr>
        <p:spPr>
          <a:xfrm>
            <a:off x="1059997" y="5656999"/>
            <a:ext cx="30925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FFC000"/>
                </a:solidFill>
                <a:latin typeface="Angsana New" panose="02020603050405020304" pitchFamily="18" charset="-34"/>
                <a:cs typeface="Angsana New" panose="02020603050405020304" pitchFamily="18" charset="-34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https://sport.trueid.net/detail/lAma9Egq12l</a:t>
            </a:r>
            <a:endParaRPr lang="en-GB" sz="2000" dirty="0">
              <a:solidFill>
                <a:srgbClr val="FFC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30712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BDD020-ED32-42DC-8232-BDE7D0B22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558857"/>
            <a:ext cx="4659086" cy="1143000"/>
          </a:xfrm>
          <a:solidFill>
            <a:srgbClr val="002060"/>
          </a:solidFill>
        </p:spPr>
        <p:txBody>
          <a:bodyPr>
            <a:normAutofit fontScale="90000"/>
          </a:bodyPr>
          <a:lstStyle/>
          <a:p>
            <a:r>
              <a:rPr lang="th-TH" b="1" dirty="0">
                <a:solidFill>
                  <a:srgbClr val="FFC000"/>
                </a:solidFill>
              </a:rPr>
              <a:t>นักฟุตบอลทีมชาติอาร์เจนตินา</a:t>
            </a:r>
            <a:endParaRPr lang="en-GB" b="1" dirty="0">
              <a:solidFill>
                <a:srgbClr val="FFC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A017ADE-8F29-4D85-A431-20B3C6D8F7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68" t="17461" r="37589" b="28254"/>
          <a:stretch/>
        </p:blipFill>
        <p:spPr>
          <a:xfrm>
            <a:off x="6498770" y="2100943"/>
            <a:ext cx="5083629" cy="331733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7F312E0-DC19-4C25-901F-3EC7DE35BF29}"/>
              </a:ext>
            </a:extLst>
          </p:cNvPr>
          <p:cNvSpPr/>
          <p:nvPr/>
        </p:nvSpPr>
        <p:spPr>
          <a:xfrm>
            <a:off x="6302828" y="5772221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000" dirty="0">
                <a:solidFill>
                  <a:srgbClr val="FFC000"/>
                </a:solidFill>
                <a:latin typeface="Angsana New" panose="02020603050405020304" pitchFamily="18" charset="-34"/>
                <a:cs typeface="Angsana New" panose="02020603050405020304" pitchFamily="18" charset="-34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https://today.line.me/th/pc/article/8+%E0%B8%AA%E0%B8%96%E0%B8%B4%E0%B8%95%E0%B8%B4%E0%B8%AB%E0%B8%%E0%B9%8C%</a:t>
            </a:r>
            <a:endParaRPr lang="en-GB" sz="2000" dirty="0">
              <a:solidFill>
                <a:srgbClr val="FFC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0FE8357-F746-4177-8CD7-122B81D41D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978" y="2086046"/>
            <a:ext cx="5657850" cy="368617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897204B9-AB5C-4800-92B3-754E84CAFD2F}"/>
              </a:ext>
            </a:extLst>
          </p:cNvPr>
          <p:cNvSpPr/>
          <p:nvPr/>
        </p:nvSpPr>
        <p:spPr>
          <a:xfrm>
            <a:off x="425903" y="5901528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000" dirty="0">
                <a:solidFill>
                  <a:srgbClr val="FFC000"/>
                </a:solidFill>
                <a:latin typeface="Angsana New" panose="02020603050405020304" pitchFamily="18" charset="-34"/>
                <a:cs typeface="Angsana New" panose="02020603050405020304" pitchFamily="18" charset="-34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https://ecosportsbobet.weebly.com/uploads/2/7/5/0/27505047/7676453_orig.jpg</a:t>
            </a:r>
            <a:endParaRPr lang="en-GB" sz="2000" dirty="0">
              <a:solidFill>
                <a:srgbClr val="FFC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B39A3F95-5159-4604-9FFA-FC4FF1566071}"/>
              </a:ext>
            </a:extLst>
          </p:cNvPr>
          <p:cNvSpPr txBox="1">
            <a:spLocks/>
          </p:cNvSpPr>
          <p:nvPr/>
        </p:nvSpPr>
        <p:spPr>
          <a:xfrm>
            <a:off x="6711041" y="618571"/>
            <a:ext cx="4659086" cy="1143000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b="1" dirty="0">
                <a:solidFill>
                  <a:srgbClr val="FFC000"/>
                </a:solidFill>
              </a:rPr>
              <a:t>นักฟุตบอลทีมชาติอุรุกวัย</a:t>
            </a:r>
            <a:endParaRPr lang="en-GB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4150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http://www.theisleofjura.co.uk/ATLAS/Areas/South_America_files/220px-Languages_of_South_Americ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151" y="186554"/>
            <a:ext cx="6039992" cy="6671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1524000" y="980625"/>
            <a:ext cx="3194050" cy="1477328"/>
          </a:xfrm>
          <a:prstGeom prst="rect">
            <a:avLst/>
          </a:prstGeom>
          <a:solidFill>
            <a:schemeClr val="accent6">
              <a:lumMod val="60000"/>
              <a:lumOff val="40000"/>
              <a:alpha val="72156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th-TH" sz="5400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600" b="1" dirty="0">
                <a:latin typeface="Angsana New" pitchFamily="18" charset="-34"/>
                <a:cs typeface="Angsana New" pitchFamily="18" charset="-34"/>
              </a:rPr>
              <a:t>อาณานิคม</a:t>
            </a:r>
            <a:br>
              <a:rPr lang="th-TH" sz="3600" b="1" dirty="0">
                <a:latin typeface="Angsana New" pitchFamily="18" charset="-34"/>
                <a:cs typeface="Angsana New" pitchFamily="18" charset="-34"/>
              </a:rPr>
            </a:br>
            <a:r>
              <a:rPr lang="th-TH" sz="3600" b="1" dirty="0">
                <a:latin typeface="Angsana New" pitchFamily="18" charset="-34"/>
                <a:cs typeface="Angsana New" pitchFamily="18" charset="-34"/>
              </a:rPr>
              <a:t>ของสเปน</a:t>
            </a:r>
          </a:p>
        </p:txBody>
      </p:sp>
      <p:cxnSp>
        <p:nvCxnSpPr>
          <p:cNvPr id="6" name="Straight Arrow Connector 6"/>
          <p:cNvCxnSpPr>
            <a:cxnSpLocks noChangeShapeType="1"/>
          </p:cNvCxnSpPr>
          <p:nvPr/>
        </p:nvCxnSpPr>
        <p:spPr bwMode="auto">
          <a:xfrm>
            <a:off x="4119717" y="2256503"/>
            <a:ext cx="1900322" cy="1504336"/>
          </a:xfrm>
          <a:prstGeom prst="straightConnector1">
            <a:avLst/>
          </a:prstGeom>
          <a:noFill/>
          <a:ln w="76200">
            <a:solidFill>
              <a:srgbClr val="FF0000"/>
            </a:solidFill>
            <a:round/>
            <a:headEnd/>
            <a:tailEnd type="arrow" w="med" len="med"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Straight Arrow Connector 6"/>
          <p:cNvCxnSpPr>
            <a:cxnSpLocks noChangeShapeType="1"/>
          </p:cNvCxnSpPr>
          <p:nvPr/>
        </p:nvCxnSpPr>
        <p:spPr bwMode="auto">
          <a:xfrm flipH="1">
            <a:off x="6340385" y="1659885"/>
            <a:ext cx="1693992" cy="490554"/>
          </a:xfrm>
          <a:prstGeom prst="straightConnector1">
            <a:avLst/>
          </a:prstGeom>
          <a:noFill/>
          <a:ln w="76200">
            <a:solidFill>
              <a:srgbClr val="FF0000"/>
            </a:solidFill>
            <a:round/>
            <a:headEnd/>
            <a:tailEnd type="arrow" w="med" len="med"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TextBox 9"/>
          <p:cNvSpPr txBox="1">
            <a:spLocks noChangeArrowheads="1"/>
          </p:cNvSpPr>
          <p:nvPr/>
        </p:nvSpPr>
        <p:spPr bwMode="auto">
          <a:xfrm>
            <a:off x="7954170" y="686843"/>
            <a:ext cx="2713830" cy="1477328"/>
          </a:xfrm>
          <a:prstGeom prst="rect">
            <a:avLst/>
          </a:prstGeom>
          <a:solidFill>
            <a:srgbClr val="00B050">
              <a:alpha val="7215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th-TH" sz="5400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600" b="1" dirty="0">
                <a:latin typeface="Angsana New" pitchFamily="18" charset="-34"/>
                <a:cs typeface="Angsana New" pitchFamily="18" charset="-34"/>
              </a:rPr>
              <a:t>อาณานิคมของโปรตุเกส</a:t>
            </a:r>
          </a:p>
        </p:txBody>
      </p:sp>
    </p:spTree>
    <p:extLst>
      <p:ext uri="{BB962C8B-B14F-4D97-AF65-F5344CB8AC3E}">
        <p14:creationId xmlns:p14="http://schemas.microsoft.com/office/powerpoint/2010/main" val="1801624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1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7010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5EF996F-620A-4EDC-96BF-5B5A7087EE44}"/>
              </a:ext>
            </a:extLst>
          </p:cNvPr>
          <p:cNvSpPr/>
          <p:nvPr/>
        </p:nvSpPr>
        <p:spPr>
          <a:xfrm>
            <a:off x="804056" y="0"/>
            <a:ext cx="250902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7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cs typeface="+mj-cs"/>
              </a:rPr>
              <a:t>ชาวผิวดำ</a:t>
            </a:r>
            <a:endParaRPr lang="en-US" sz="72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cs typeface="+mj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029537C-9F11-4D69-AAE1-9BFA05AE8A81}"/>
              </a:ext>
            </a:extLst>
          </p:cNvPr>
          <p:cNvSpPr txBox="1"/>
          <p:nvPr/>
        </p:nvSpPr>
        <p:spPr>
          <a:xfrm>
            <a:off x="5369103" y="2833845"/>
            <a:ext cx="6716486" cy="132343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rgbClr val="FFC000"/>
                </a:solidFill>
                <a:cs typeface="+mj-cs"/>
              </a:rPr>
              <a:t>สืบเชื้อสายแอฟริกัน ส่วนใหญ่อยู่ในบราซิล  โคลอม</a:t>
            </a:r>
            <a:r>
              <a:rPr lang="th-TH" sz="4000" b="1" dirty="0" err="1">
                <a:solidFill>
                  <a:srgbClr val="FFC000"/>
                </a:solidFill>
                <a:cs typeface="+mj-cs"/>
              </a:rPr>
              <a:t>เบีย</a:t>
            </a:r>
            <a:r>
              <a:rPr lang="th-TH" sz="4000" b="1" dirty="0">
                <a:solidFill>
                  <a:srgbClr val="FFC000"/>
                </a:solidFill>
                <a:cs typeface="+mj-cs"/>
              </a:rPr>
              <a:t> กายอานา</a:t>
            </a:r>
          </a:p>
        </p:txBody>
      </p:sp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xmlns="" id="{DE3FEAD0-656D-4822-A044-2F95D10E5E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915" y="1488733"/>
            <a:ext cx="4833256" cy="4258923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503D65A-2C91-4A1A-8DF5-F594A4F0636A}"/>
              </a:ext>
            </a:extLst>
          </p:cNvPr>
          <p:cNvSpPr/>
          <p:nvPr/>
        </p:nvSpPr>
        <p:spPr>
          <a:xfrm>
            <a:off x="0" y="5936120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000" dirty="0">
                <a:solidFill>
                  <a:srgbClr val="FFC000"/>
                </a:solidFill>
                <a:latin typeface="Angsana New" panose="02020603050405020304" pitchFamily="18" charset="-34"/>
                <a:cs typeface="Angsana New" panose="02020603050405020304" pitchFamily="18" charset="-34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https://www.abnewstoday.com/wp-content/uploads/2019/11/American-color.jpg</a:t>
            </a:r>
            <a:endParaRPr lang="en-GB" sz="2000" dirty="0">
              <a:solidFill>
                <a:srgbClr val="FFC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60711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988" y="3480620"/>
            <a:ext cx="4482733" cy="34152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1"/>
            <a:ext cx="4689988" cy="34806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3480620"/>
            <a:ext cx="4689988" cy="337738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988" y="0"/>
            <a:ext cx="4482733" cy="3480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530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th-TH" sz="8000" b="1" dirty="0">
                <a:latin typeface="FreesiaUPC"/>
                <a:cs typeface="+mj-cs"/>
              </a:rPr>
              <a:t>ลูกผสม (</a:t>
            </a:r>
            <a:r>
              <a:rPr lang="en-US" sz="8000" b="1" dirty="0">
                <a:latin typeface="FreesiaUPC"/>
                <a:cs typeface="+mj-cs"/>
              </a:rPr>
              <a:t>Mestizo</a:t>
            </a:r>
            <a:r>
              <a:rPr lang="th-TH" sz="8000" b="1" dirty="0">
                <a:latin typeface="FreesiaUPC"/>
                <a:cs typeface="+mj-cs"/>
              </a:rPr>
              <a:t>)</a:t>
            </a:r>
            <a:endParaRPr lang="en-US" sz="8000" b="1" dirty="0">
              <a:latin typeface="FreesiaUPC"/>
              <a:cs typeface="+mj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6382" y="1605741"/>
            <a:ext cx="3072134" cy="3912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8232" y="1605742"/>
            <a:ext cx="3023420" cy="3931081"/>
          </a:xfrm>
          <a:prstGeom prst="rect">
            <a:avLst/>
          </a:prstGeom>
        </p:spPr>
      </p:pic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1700981" y="5641260"/>
            <a:ext cx="8863780" cy="1143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6000" b="1" dirty="0">
                <a:solidFill>
                  <a:schemeClr val="accent4"/>
                </a:solidFill>
                <a:latin typeface="FreesiaUPC"/>
                <a:cs typeface="+mj-cs"/>
              </a:rPr>
              <a:t>อินเดียน</a:t>
            </a:r>
            <a:r>
              <a:rPr lang="en-US" sz="6000" b="1" dirty="0">
                <a:solidFill>
                  <a:schemeClr val="accent4"/>
                </a:solidFill>
                <a:latin typeface="FreesiaUPC"/>
                <a:cs typeface="+mj-cs"/>
              </a:rPr>
              <a:t>+</a:t>
            </a:r>
            <a:r>
              <a:rPr lang="th-TH" sz="6000" b="1" dirty="0">
                <a:solidFill>
                  <a:schemeClr val="accent4"/>
                </a:solidFill>
                <a:latin typeface="FreesiaUPC"/>
                <a:cs typeface="+mj-cs"/>
              </a:rPr>
              <a:t>ผิวขาว </a:t>
            </a:r>
            <a:r>
              <a:rPr lang="en-US" sz="6000" b="1" dirty="0">
                <a:solidFill>
                  <a:schemeClr val="accent4"/>
                </a:solidFill>
                <a:latin typeface="FreesiaUPC"/>
                <a:cs typeface="+mj-cs"/>
              </a:rPr>
              <a:t>=&gt; </a:t>
            </a:r>
            <a:r>
              <a:rPr lang="th-TH" sz="6000" b="1" dirty="0">
                <a:solidFill>
                  <a:schemeClr val="accent4"/>
                </a:solidFill>
                <a:latin typeface="FreesiaUPC"/>
                <a:cs typeface="+mj-cs"/>
              </a:rPr>
              <a:t>เมสติโซ</a:t>
            </a:r>
          </a:p>
        </p:txBody>
      </p:sp>
    </p:spTree>
    <p:extLst>
      <p:ext uri="{BB962C8B-B14F-4D97-AF65-F5344CB8AC3E}">
        <p14:creationId xmlns:p14="http://schemas.microsoft.com/office/powerpoint/2010/main" val="4012038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905C17-89A0-4085-8584-54C2EA97D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FF9DDF2-F0D7-42E9-82D7-FF0661BA4AD6}"/>
              </a:ext>
            </a:extLst>
          </p:cNvPr>
          <p:cNvSpPr txBox="1"/>
          <p:nvPr/>
        </p:nvSpPr>
        <p:spPr>
          <a:xfrm>
            <a:off x="8055429" y="1817915"/>
            <a:ext cx="39188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rgbClr val="FFC000"/>
                </a:solidFill>
                <a:cs typeface="+mj-cs"/>
              </a:rPr>
              <a:t>เป็นประชากรส่วนใหญ่ในอเมริกาใต้ พบมากในประเทศปารากวัย  </a:t>
            </a:r>
            <a:br>
              <a:rPr lang="th-TH" sz="4000" b="1" dirty="0">
                <a:solidFill>
                  <a:srgbClr val="FFC000"/>
                </a:solidFill>
                <a:cs typeface="+mj-cs"/>
              </a:rPr>
            </a:br>
            <a:r>
              <a:rPr lang="th-TH" sz="4000" b="1" dirty="0" err="1">
                <a:solidFill>
                  <a:srgbClr val="FFC000"/>
                </a:solidFill>
                <a:cs typeface="+mj-cs"/>
              </a:rPr>
              <a:t>เวเนซู</a:t>
            </a:r>
            <a:r>
              <a:rPr lang="th-TH" sz="4000" b="1" dirty="0">
                <a:solidFill>
                  <a:srgbClr val="FFC000"/>
                </a:solidFill>
                <a:cs typeface="+mj-cs"/>
              </a:rPr>
              <a:t>เอล่า  เอกวาดอร์  โคลอม</a:t>
            </a:r>
            <a:r>
              <a:rPr lang="th-TH" sz="4000" b="1" dirty="0" err="1">
                <a:solidFill>
                  <a:srgbClr val="FFC000"/>
                </a:solidFill>
                <a:cs typeface="+mj-cs"/>
              </a:rPr>
              <a:t>เบีย</a:t>
            </a:r>
            <a:r>
              <a:rPr lang="th-TH" sz="4000" b="1" dirty="0">
                <a:solidFill>
                  <a:srgbClr val="FFC000"/>
                </a:solidFill>
                <a:cs typeface="+mj-cs"/>
              </a:rPr>
              <a:t>  เปรู  โบลิเวียและชิลี</a:t>
            </a:r>
            <a:endParaRPr lang="en-GB" sz="4000" b="1" dirty="0">
              <a:solidFill>
                <a:srgbClr val="FFC000"/>
              </a:solidFill>
              <a:cs typeface="+mj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92C4DCC-AA5B-4156-B3FD-4D0A4C1A6F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15" y="783771"/>
            <a:ext cx="4048103" cy="529045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0326067D-4572-47E8-B990-2ECD5BF13B0F}"/>
              </a:ext>
            </a:extLst>
          </p:cNvPr>
          <p:cNvSpPr/>
          <p:nvPr/>
        </p:nvSpPr>
        <p:spPr>
          <a:xfrm>
            <a:off x="391884" y="6183251"/>
            <a:ext cx="34943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FFC000"/>
                </a:solidFill>
                <a:latin typeface="Angsana New" panose="02020603050405020304" pitchFamily="18" charset="-34"/>
                <a:cs typeface="Angsana New" panose="02020603050405020304" pitchFamily="18" charset="-34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https://i.pinimg.com/736x/65/e8/fd/65e8fd324c</a:t>
            </a:r>
            <a:r>
              <a:rPr lang="en-GB" sz="2000" dirty="0">
                <a:solidFill>
                  <a:srgbClr val="FFC000"/>
                </a:solidFill>
                <a:latin typeface="Angsana New" panose="02020603050405020304" pitchFamily="18" charset="-34"/>
                <a:cs typeface="Angsana New" panose="02020603050405020304" pitchFamily="18" charset="-34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/>
            </a:r>
            <a:br>
              <a:rPr lang="en-GB" sz="2000" dirty="0">
                <a:solidFill>
                  <a:srgbClr val="FFC000"/>
                </a:solidFill>
                <a:latin typeface="Angsana New" panose="02020603050405020304" pitchFamily="18" charset="-34"/>
                <a:cs typeface="Angsana New" panose="02020603050405020304" pitchFamily="18" charset="-34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</a:br>
            <a:r>
              <a:rPr lang="en-GB" sz="2000" dirty="0">
                <a:solidFill>
                  <a:srgbClr val="FFC000"/>
                </a:solidFill>
                <a:latin typeface="Angsana New" panose="02020603050405020304" pitchFamily="18" charset="-34"/>
                <a:cs typeface="Angsana New" panose="02020603050405020304" pitchFamily="18" charset="-34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3148145088f482a3318ed5.jpg</a:t>
            </a:r>
            <a:endParaRPr lang="en-GB" sz="2000" dirty="0">
              <a:solidFill>
                <a:srgbClr val="FFC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D6C697A8-9628-4232-87EF-1E681C821E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8563" y="783771"/>
            <a:ext cx="4187621" cy="530731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C71916DD-95B0-45F3-9DFE-6BC0BBD88161}"/>
              </a:ext>
            </a:extLst>
          </p:cNvPr>
          <p:cNvSpPr/>
          <p:nvPr/>
        </p:nvSpPr>
        <p:spPr>
          <a:xfrm>
            <a:off x="3738563" y="6337139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000" dirty="0">
                <a:solidFill>
                  <a:srgbClr val="FFC000"/>
                </a:solidFill>
                <a:latin typeface="Angsana New" panose="02020603050405020304" pitchFamily="18" charset="-34"/>
                <a:cs typeface="Angsana New" panose="02020603050405020304" pitchFamily="18" charset="-34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https://iv1.lisimg.com/image/15385594/660full-laura-gonz%C3%A1lez-ospina.jpg</a:t>
            </a:r>
            <a:endParaRPr lang="en-GB" sz="2000" dirty="0">
              <a:solidFill>
                <a:srgbClr val="FFC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372687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th-TH" sz="8000" b="1" dirty="0">
                <a:latin typeface="FreesiaUPC"/>
                <a:cs typeface="+mj-cs"/>
              </a:rPr>
              <a:t>ลูกผสม (</a:t>
            </a:r>
            <a:r>
              <a:rPr lang="en-US" sz="8000" b="1" dirty="0">
                <a:latin typeface="FreesiaUPC"/>
                <a:cs typeface="+mj-cs"/>
              </a:rPr>
              <a:t>Mulatto</a:t>
            </a:r>
            <a:r>
              <a:rPr lang="th-TH" sz="8000" b="1" dirty="0">
                <a:latin typeface="FreesiaUPC"/>
                <a:cs typeface="+mj-cs"/>
              </a:rPr>
              <a:t>)</a:t>
            </a:r>
            <a:endParaRPr lang="en-US" sz="8000" b="1" dirty="0">
              <a:latin typeface="FreesiaUPC"/>
              <a:cs typeface="+mj-cs"/>
            </a:endParaRPr>
          </a:p>
        </p:txBody>
      </p:sp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1700981" y="5641260"/>
            <a:ext cx="8863780" cy="1143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6000" b="1" dirty="0">
                <a:solidFill>
                  <a:schemeClr val="accent4"/>
                </a:solidFill>
                <a:latin typeface="FreesiaUPC"/>
                <a:cs typeface="+mj-cs"/>
              </a:rPr>
              <a:t>ผิวดำ</a:t>
            </a:r>
            <a:r>
              <a:rPr lang="en-US" sz="6000" b="1" dirty="0">
                <a:solidFill>
                  <a:schemeClr val="accent4"/>
                </a:solidFill>
                <a:latin typeface="FreesiaUPC"/>
                <a:cs typeface="+mj-cs"/>
              </a:rPr>
              <a:t>+</a:t>
            </a:r>
            <a:r>
              <a:rPr lang="th-TH" sz="6000" b="1" dirty="0">
                <a:solidFill>
                  <a:schemeClr val="accent4"/>
                </a:solidFill>
                <a:latin typeface="FreesiaUPC"/>
                <a:cs typeface="+mj-cs"/>
              </a:rPr>
              <a:t>ผิวขาว </a:t>
            </a:r>
            <a:r>
              <a:rPr lang="en-US" sz="6000" b="1" dirty="0">
                <a:solidFill>
                  <a:schemeClr val="accent4"/>
                </a:solidFill>
                <a:latin typeface="FreesiaUPC"/>
                <a:cs typeface="+mj-cs"/>
              </a:rPr>
              <a:t>=</a:t>
            </a:r>
            <a:r>
              <a:rPr lang="th-TH" sz="6000" b="1" dirty="0">
                <a:solidFill>
                  <a:schemeClr val="accent4"/>
                </a:solidFill>
                <a:latin typeface="FreesiaUPC"/>
                <a:cs typeface="+mj-cs"/>
              </a:rPr>
              <a:t>มูแลตโต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1581946-A10E-450F-84EB-88E2CB2C8594}"/>
              </a:ext>
            </a:extLst>
          </p:cNvPr>
          <p:cNvSpPr txBox="1"/>
          <p:nvPr/>
        </p:nvSpPr>
        <p:spPr>
          <a:xfrm>
            <a:off x="7968341" y="1844576"/>
            <a:ext cx="39188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rgbClr val="FFC000"/>
                </a:solidFill>
                <a:cs typeface="+mj-cs"/>
              </a:rPr>
              <a:t>ส่วนมากอาศัยอยู่ในโคลอม</a:t>
            </a:r>
            <a:r>
              <a:rPr lang="th-TH" sz="4000" b="1" dirty="0" err="1">
                <a:solidFill>
                  <a:srgbClr val="FFC000"/>
                </a:solidFill>
                <a:cs typeface="+mj-cs"/>
              </a:rPr>
              <a:t>เบียแ</a:t>
            </a:r>
            <a:r>
              <a:rPr lang="th-TH" sz="4000" b="1" dirty="0">
                <a:solidFill>
                  <a:srgbClr val="FFC000"/>
                </a:solidFill>
                <a:cs typeface="+mj-cs"/>
              </a:rPr>
              <a:t>ละบราซิล</a:t>
            </a:r>
            <a:endParaRPr lang="en-GB" sz="4000" b="1" dirty="0">
              <a:solidFill>
                <a:srgbClr val="FFC000"/>
              </a:solidFill>
              <a:cs typeface="+mj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C05CAD06-3329-499C-AB94-E4AFAD1AD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941949"/>
            <a:ext cx="3810000" cy="3175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F229029-0C9A-42A6-BD1B-F399DACC44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542" y="1526040"/>
            <a:ext cx="2688771" cy="381927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57200067-E486-4B62-B27D-4786860D0601}"/>
              </a:ext>
            </a:extLst>
          </p:cNvPr>
          <p:cNvSpPr/>
          <p:nvPr/>
        </p:nvSpPr>
        <p:spPr>
          <a:xfrm>
            <a:off x="4395019" y="5316280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000" dirty="0">
                <a:solidFill>
                  <a:srgbClr val="FFC000"/>
                </a:solidFill>
                <a:latin typeface="Angsana New" panose="02020603050405020304" pitchFamily="18" charset="-34"/>
                <a:cs typeface="Angsana New" panose="02020603050405020304" pitchFamily="18" charset="-34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https://f.ptcdn.info/511/035/000/1442409360-romariofcb-o.jpg</a:t>
            </a:r>
            <a:endParaRPr lang="en-GB" sz="2000" dirty="0">
              <a:solidFill>
                <a:srgbClr val="FFC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27F68573-4ED1-4D0F-BAC1-2A71186F73BA}"/>
              </a:ext>
            </a:extLst>
          </p:cNvPr>
          <p:cNvSpPr/>
          <p:nvPr/>
        </p:nvSpPr>
        <p:spPr>
          <a:xfrm>
            <a:off x="609600" y="5162392"/>
            <a:ext cx="41039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FFC000"/>
                </a:solidFill>
                <a:latin typeface="Angsana New" panose="02020603050405020304" pitchFamily="18" charset="-34"/>
                <a:cs typeface="Angsana New" panose="02020603050405020304" pitchFamily="18" charset="-34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https://f.ptcdn.info/498/035/000/1442381044-superthumb-o.jpg</a:t>
            </a:r>
            <a:endParaRPr lang="en-GB" sz="2000" dirty="0">
              <a:solidFill>
                <a:srgbClr val="FFC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09473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th-TH" sz="8000" b="1" dirty="0">
                <a:latin typeface="FreesiaUPC"/>
                <a:cs typeface="+mj-cs"/>
              </a:rPr>
              <a:t>ลูกผสม (</a:t>
            </a:r>
            <a:r>
              <a:rPr lang="en-US" sz="8000" b="1" dirty="0">
                <a:latin typeface="FreesiaUPC"/>
                <a:cs typeface="+mj-cs"/>
              </a:rPr>
              <a:t>Zambo</a:t>
            </a:r>
            <a:r>
              <a:rPr lang="th-TH" sz="8000" b="1" dirty="0">
                <a:latin typeface="FreesiaUPC"/>
                <a:cs typeface="+mj-cs"/>
              </a:rPr>
              <a:t>)</a:t>
            </a:r>
            <a:endParaRPr lang="en-US" sz="8000" b="1" dirty="0">
              <a:latin typeface="FreesiaUPC"/>
              <a:cs typeface="+mj-cs"/>
            </a:endParaRPr>
          </a:p>
        </p:txBody>
      </p:sp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1700981" y="5641260"/>
            <a:ext cx="8863780" cy="1143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6000" b="1" dirty="0">
                <a:solidFill>
                  <a:schemeClr val="accent4"/>
                </a:solidFill>
                <a:latin typeface="FreesiaUPC"/>
                <a:cs typeface="+mj-cs"/>
              </a:rPr>
              <a:t>ผิวดำ</a:t>
            </a:r>
            <a:r>
              <a:rPr lang="en-US" sz="6000" b="1" dirty="0">
                <a:solidFill>
                  <a:schemeClr val="accent4"/>
                </a:solidFill>
                <a:latin typeface="FreesiaUPC"/>
                <a:cs typeface="+mj-cs"/>
              </a:rPr>
              <a:t>+</a:t>
            </a:r>
            <a:r>
              <a:rPr lang="th-TH" sz="6000" b="1" dirty="0">
                <a:solidFill>
                  <a:schemeClr val="accent4"/>
                </a:solidFill>
                <a:latin typeface="FreesiaUPC"/>
                <a:cs typeface="+mj-cs"/>
              </a:rPr>
              <a:t>ชาวอินเดียน </a:t>
            </a:r>
            <a:r>
              <a:rPr lang="en-US" sz="6000" b="1" dirty="0">
                <a:solidFill>
                  <a:schemeClr val="accent4"/>
                </a:solidFill>
                <a:latin typeface="FreesiaUPC"/>
                <a:cs typeface="+mj-cs"/>
              </a:rPr>
              <a:t>=</a:t>
            </a:r>
            <a:r>
              <a:rPr lang="th-TH" sz="6000" b="1" dirty="0">
                <a:solidFill>
                  <a:schemeClr val="accent4"/>
                </a:solidFill>
                <a:latin typeface="FreesiaUPC"/>
                <a:cs typeface="+mj-cs"/>
              </a:rPr>
              <a:t>แซมโบ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1581946-A10E-450F-84EB-88E2CB2C8594}"/>
              </a:ext>
            </a:extLst>
          </p:cNvPr>
          <p:cNvSpPr txBox="1"/>
          <p:nvPr/>
        </p:nvSpPr>
        <p:spPr>
          <a:xfrm>
            <a:off x="8055429" y="1817915"/>
            <a:ext cx="3918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4000" b="1" dirty="0">
              <a:solidFill>
                <a:srgbClr val="FFC000"/>
              </a:solidFill>
              <a:cs typeface="+mj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3B12D93-BA15-43FB-8AE3-92F56BEFC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6033" y="1332578"/>
            <a:ext cx="2982537" cy="422362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8CFF359-1AB8-4964-9449-DA6148AE38F6}"/>
              </a:ext>
            </a:extLst>
          </p:cNvPr>
          <p:cNvSpPr/>
          <p:nvPr/>
        </p:nvSpPr>
        <p:spPr>
          <a:xfrm>
            <a:off x="1700981" y="5398675"/>
            <a:ext cx="41296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FFC000"/>
                </a:solidFill>
                <a:latin typeface="Angsana New" panose="02020603050405020304" pitchFamily="18" charset="-34"/>
                <a:cs typeface="Angsana New" panose="02020603050405020304" pitchFamily="18" charset="-34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https://f.ptcdn.info/511/035/000/1442408791-06j5ar-o.jpg</a:t>
            </a:r>
            <a:endParaRPr lang="en-GB" sz="2000" dirty="0">
              <a:solidFill>
                <a:srgbClr val="FFC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782506E5-7F6A-468F-B2C6-638474F2B1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1079" y="1918879"/>
            <a:ext cx="4741417" cy="335850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3E736AE1-EC61-423A-A716-7C5E82CEBAB4}"/>
              </a:ext>
            </a:extLst>
          </p:cNvPr>
          <p:cNvSpPr/>
          <p:nvPr/>
        </p:nvSpPr>
        <p:spPr>
          <a:xfrm>
            <a:off x="5986010" y="5266968"/>
            <a:ext cx="42899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FFC000"/>
                </a:solidFill>
                <a:latin typeface="Angsana New" panose="02020603050405020304" pitchFamily="18" charset="-34"/>
                <a:cs typeface="Angsana New" panose="02020603050405020304" pitchFamily="18" charset="-34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https://f.ptcdn.info/511/035/000/1442408682-dentinho-o.jpg</a:t>
            </a:r>
            <a:endParaRPr lang="en-GB" sz="2000" dirty="0">
              <a:solidFill>
                <a:srgbClr val="FFC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03816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/>
          <p:cNvSpPr>
            <a:spLocks noGrp="1"/>
          </p:cNvSpPr>
          <p:nvPr>
            <p:ph idx="1"/>
          </p:nvPr>
        </p:nvSpPr>
        <p:spPr>
          <a:xfrm>
            <a:off x="5039859" y="1253247"/>
            <a:ext cx="6433684" cy="5343495"/>
          </a:xfrm>
          <a:solidFill>
            <a:srgbClr val="002060"/>
          </a:solidFill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  <a:tabLst>
                <a:tab pos="355600" algn="l"/>
                <a:tab pos="723900" algn="l"/>
              </a:tabLst>
            </a:pPr>
            <a:r>
              <a:rPr lang="th-TH" sz="4400" b="1" dirty="0">
                <a:solidFill>
                  <a:srgbClr val="FFC000"/>
                </a:solidFill>
                <a:latin typeface="Angsana New" pitchFamily="18" charset="-34"/>
                <a:cs typeface="Angsana New" pitchFamily="18" charset="-34"/>
              </a:rPr>
              <a:t>บริเวณประชากรหนาแน่น </a:t>
            </a:r>
          </a:p>
          <a:p>
            <a:pPr marL="0" lvl="1" indent="0">
              <a:lnSpc>
                <a:spcPct val="110000"/>
              </a:lnSpc>
              <a:spcAft>
                <a:spcPts val="600"/>
              </a:spcAft>
              <a:buClr>
                <a:srgbClr val="00CCFF"/>
              </a:buClr>
              <a:buNone/>
              <a:tabLst>
                <a:tab pos="355600" algn="l"/>
                <a:tab pos="723900" algn="l"/>
              </a:tabLst>
            </a:pPr>
            <a:r>
              <a:rPr lang="th-TH" sz="4400" b="1" dirty="0">
                <a:solidFill>
                  <a:srgbClr val="FFC000"/>
                </a:solidFill>
                <a:sym typeface="Wingdings"/>
              </a:rPr>
              <a:t>		</a:t>
            </a:r>
            <a:r>
              <a:rPr lang="th-TH" sz="4400" b="1" dirty="0">
                <a:solidFill>
                  <a:srgbClr val="FFC000"/>
                </a:solidFill>
                <a:latin typeface="Angsana New" pitchFamily="18" charset="-34"/>
                <a:cs typeface="Angsana New" pitchFamily="18" charset="-34"/>
              </a:rPr>
              <a:t>บริเวณชายฝั่งด้านตะวันออกของทวีปถัดจากแม่น้ำแอมะซอนลงมา </a:t>
            </a:r>
          </a:p>
          <a:p>
            <a:pPr marL="0" lvl="1" indent="0">
              <a:lnSpc>
                <a:spcPct val="110000"/>
              </a:lnSpc>
              <a:spcAft>
                <a:spcPts val="600"/>
              </a:spcAft>
              <a:buClr>
                <a:srgbClr val="00CCFF"/>
              </a:buClr>
              <a:buNone/>
              <a:tabLst>
                <a:tab pos="355600" algn="l"/>
                <a:tab pos="723900" algn="l"/>
              </a:tabLst>
            </a:pPr>
            <a:r>
              <a:rPr lang="th-TH" sz="4400" b="1" dirty="0">
                <a:solidFill>
                  <a:srgbClr val="FFC000"/>
                </a:solidFill>
                <a:sym typeface="Wingdings"/>
              </a:rPr>
              <a:t>		</a:t>
            </a:r>
            <a:r>
              <a:rPr lang="th-TH" sz="4400" b="1" dirty="0">
                <a:solidFill>
                  <a:srgbClr val="FFC000"/>
                </a:solidFill>
                <a:latin typeface="Angsana New" pitchFamily="18" charset="-34"/>
                <a:cs typeface="Angsana New" pitchFamily="18" charset="-34"/>
              </a:rPr>
              <a:t>ตอนบนของทวีปตั้งแต่ชายฝั่งทะเลแคริบเบียนจนถึงอ่าวปานามา </a:t>
            </a:r>
          </a:p>
          <a:p>
            <a:pPr marL="0" lvl="1" indent="0">
              <a:lnSpc>
                <a:spcPct val="110000"/>
              </a:lnSpc>
              <a:spcAft>
                <a:spcPts val="600"/>
              </a:spcAft>
              <a:buClr>
                <a:srgbClr val="00CCFF"/>
              </a:buClr>
              <a:buNone/>
              <a:tabLst>
                <a:tab pos="355600" algn="l"/>
                <a:tab pos="723900" algn="l"/>
              </a:tabLst>
            </a:pPr>
            <a:r>
              <a:rPr lang="th-TH" sz="4400" b="1" dirty="0">
                <a:solidFill>
                  <a:srgbClr val="FFC000"/>
                </a:solidFill>
                <a:sym typeface="Wingdings"/>
              </a:rPr>
              <a:t>		</a:t>
            </a:r>
            <a:r>
              <a:rPr lang="th-TH" sz="4400" b="1" dirty="0">
                <a:solidFill>
                  <a:srgbClr val="FFC000"/>
                </a:solidFill>
                <a:latin typeface="Angsana New" pitchFamily="18" charset="-34"/>
                <a:cs typeface="Angsana New" pitchFamily="18" charset="-34"/>
              </a:rPr>
              <a:t>ตอนกลางของชิลี</a:t>
            </a:r>
          </a:p>
          <a:p>
            <a:pPr marL="268288" indent="-268288">
              <a:lnSpc>
                <a:spcPct val="110000"/>
              </a:lnSpc>
              <a:spcAft>
                <a:spcPts val="600"/>
              </a:spcAft>
              <a:buNone/>
              <a:tabLst>
                <a:tab pos="355600" algn="l"/>
                <a:tab pos="723900" algn="l"/>
              </a:tabLst>
            </a:pPr>
            <a:endParaRPr lang="th-TH" sz="4000" b="1" dirty="0">
              <a:solidFill>
                <a:srgbClr val="FFC000"/>
              </a:solidFill>
            </a:endParaRPr>
          </a:p>
        </p:txBody>
      </p:sp>
      <p:pic>
        <p:nvPicPr>
          <p:cNvPr id="1034" name="Picture 10" descr="http://0.tqn.com/d/gosouthamerica/1/0/7/r/633843popmap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8457" y="1166293"/>
            <a:ext cx="4082143" cy="524699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</p:pic>
      <p:sp>
        <p:nvSpPr>
          <p:cNvPr id="5" name="Rounded Rectangle 10"/>
          <p:cNvSpPr/>
          <p:nvPr/>
        </p:nvSpPr>
        <p:spPr>
          <a:xfrm>
            <a:off x="1415480" y="360000"/>
            <a:ext cx="6192688" cy="764744"/>
          </a:xfrm>
          <a:prstGeom prst="roundRect">
            <a:avLst/>
          </a:prstGeom>
          <a:solidFill>
            <a:srgbClr val="52BA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363538" algn="l"/>
              </a:tabLst>
            </a:pPr>
            <a:r>
              <a:rPr lang="th-TH" sz="3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	</a:t>
            </a:r>
            <a:endParaRPr lang="th-TH" sz="34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j-cs"/>
            </a:endParaRPr>
          </a:p>
        </p:txBody>
      </p:sp>
      <p:sp>
        <p:nvSpPr>
          <p:cNvPr id="7" name="ชื่อเรื่อง 1"/>
          <p:cNvSpPr txBox="1">
            <a:spLocks/>
          </p:cNvSpPr>
          <p:nvPr/>
        </p:nvSpPr>
        <p:spPr bwMode="auto">
          <a:xfrm>
            <a:off x="1559496" y="444716"/>
            <a:ext cx="6192688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tabLst>
                <a:tab pos="357188" algn="l"/>
              </a:tabLst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1pPr>
            <a:lvl2pPr marL="742950" indent="-285750">
              <a:tabLst>
                <a:tab pos="357188" algn="l"/>
              </a:tabLst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2pPr>
            <a:lvl3pPr marL="1143000" indent="-228600">
              <a:tabLst>
                <a:tab pos="357188" algn="l"/>
              </a:tabLst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3pPr>
            <a:lvl4pPr marL="1600200" indent="-228600">
              <a:tabLst>
                <a:tab pos="357188" algn="l"/>
              </a:tabLst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4pPr>
            <a:lvl5pPr marL="2057400" indent="-228600">
              <a:tabLst>
                <a:tab pos="357188" algn="l"/>
              </a:tabLst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357188" algn="l"/>
              </a:tabLst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357188" algn="l"/>
              </a:tabLst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357188" algn="l"/>
              </a:tabLst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357188" algn="l"/>
              </a:tabLst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9pPr>
          </a:lstStyle>
          <a:p>
            <a:pPr algn="ctr">
              <a:tabLst/>
            </a:pPr>
            <a:r>
              <a:rPr lang="th-TH" sz="3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การเปลี่ยนแปลงทางประชากรของทวีปอเมริกาใต้</a:t>
            </a:r>
            <a:endParaRPr lang="th-TH" sz="3400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8A54F45D-5BFB-4C05-9D03-6A90A85B87F4}"/>
              </a:ext>
            </a:extLst>
          </p:cNvPr>
          <p:cNvSpPr/>
          <p:nvPr/>
        </p:nvSpPr>
        <p:spPr>
          <a:xfrm>
            <a:off x="620485" y="6447354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000" dirty="0">
                <a:solidFill>
                  <a:srgbClr val="FFC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http://0.tqn.com/d/gosouthamerica/1/0/7/r/633843popmap.jpg</a:t>
            </a:r>
          </a:p>
        </p:txBody>
      </p:sp>
    </p:spTree>
    <p:extLst>
      <p:ext uri="{BB962C8B-B14F-4D97-AF65-F5344CB8AC3E}">
        <p14:creationId xmlns:p14="http://schemas.microsoft.com/office/powerpoint/2010/main" val="2170134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/>
          <p:cNvSpPr>
            <a:spLocks noGrp="1"/>
          </p:cNvSpPr>
          <p:nvPr>
            <p:ph idx="1"/>
          </p:nvPr>
        </p:nvSpPr>
        <p:spPr>
          <a:xfrm>
            <a:off x="5214031" y="1924800"/>
            <a:ext cx="6433684" cy="4437838"/>
          </a:xfrm>
          <a:solidFill>
            <a:srgbClr val="002060"/>
          </a:solidFill>
        </p:spPr>
        <p:txBody>
          <a:bodyPr>
            <a:noAutofit/>
          </a:bodyPr>
          <a:lstStyle/>
          <a:p>
            <a:pPr marL="268288" indent="-268288">
              <a:lnSpc>
                <a:spcPct val="110000"/>
              </a:lnSpc>
              <a:spcAft>
                <a:spcPts val="600"/>
              </a:spcAft>
              <a:buNone/>
              <a:tabLst>
                <a:tab pos="355600" algn="l"/>
                <a:tab pos="723900" algn="l"/>
              </a:tabLst>
            </a:pPr>
            <a:r>
              <a:rPr lang="th-TH" sz="4000" b="1" dirty="0">
                <a:solidFill>
                  <a:srgbClr val="FFC000"/>
                </a:solidFill>
                <a:latin typeface="Angsana New" pitchFamily="18" charset="-34"/>
                <a:cs typeface="Angsana New" pitchFamily="18" charset="-34"/>
              </a:rPr>
              <a:t>บริเวณประชากรเบาบาง </a:t>
            </a:r>
          </a:p>
          <a:p>
            <a:pPr marL="0" lvl="1" indent="0">
              <a:lnSpc>
                <a:spcPct val="110000"/>
              </a:lnSpc>
              <a:spcAft>
                <a:spcPts val="600"/>
              </a:spcAft>
              <a:buClr>
                <a:srgbClr val="00CCFF"/>
              </a:buClr>
              <a:buNone/>
              <a:tabLst>
                <a:tab pos="355600" algn="l"/>
                <a:tab pos="723900" algn="l"/>
              </a:tabLst>
            </a:pPr>
            <a:r>
              <a:rPr lang="th-TH" sz="4000" b="1" dirty="0">
                <a:solidFill>
                  <a:srgbClr val="FFC000"/>
                </a:solidFill>
                <a:sym typeface="Wingdings"/>
              </a:rPr>
              <a:t>		</a:t>
            </a:r>
            <a:r>
              <a:rPr lang="th-TH" sz="4000" b="1" dirty="0">
                <a:solidFill>
                  <a:srgbClr val="FFC000"/>
                </a:solidFill>
                <a:latin typeface="Angsana New" pitchFamily="18" charset="-34"/>
                <a:cs typeface="Angsana New" pitchFamily="18" charset="-34"/>
              </a:rPr>
              <a:t>ที่ราบลุ่มแม่น้ำแอมะซอน </a:t>
            </a:r>
          </a:p>
          <a:p>
            <a:pPr marL="0" lvl="1" indent="0">
              <a:lnSpc>
                <a:spcPct val="110000"/>
              </a:lnSpc>
              <a:spcAft>
                <a:spcPts val="600"/>
              </a:spcAft>
              <a:buClr>
                <a:srgbClr val="00CCFF"/>
              </a:buClr>
              <a:buNone/>
              <a:tabLst>
                <a:tab pos="355600" algn="l"/>
                <a:tab pos="723900" algn="l"/>
              </a:tabLst>
            </a:pPr>
            <a:r>
              <a:rPr lang="th-TH" sz="4000" b="1" dirty="0">
                <a:solidFill>
                  <a:srgbClr val="FFC000"/>
                </a:solidFill>
                <a:sym typeface="Wingdings"/>
              </a:rPr>
              <a:t>		</a:t>
            </a:r>
            <a:r>
              <a:rPr lang="th-TH" sz="4000" b="1" dirty="0">
                <a:solidFill>
                  <a:srgbClr val="FFC000"/>
                </a:solidFill>
                <a:latin typeface="Angsana New" pitchFamily="18" charset="-34"/>
                <a:cs typeface="Angsana New" pitchFamily="18" charset="-34"/>
              </a:rPr>
              <a:t>ที่ราบ</a:t>
            </a:r>
            <a:r>
              <a:rPr lang="th-TH" sz="4000" b="1" dirty="0" err="1">
                <a:solidFill>
                  <a:srgbClr val="FFC000"/>
                </a:solidFill>
                <a:latin typeface="Angsana New" pitchFamily="18" charset="-34"/>
                <a:cs typeface="Angsana New" pitchFamily="18" charset="-34"/>
              </a:rPr>
              <a:t>สู</a:t>
            </a:r>
            <a:r>
              <a:rPr lang="th-TH" sz="4000" b="1" dirty="0">
                <a:solidFill>
                  <a:srgbClr val="FFC000"/>
                </a:solidFill>
                <a:latin typeface="Angsana New" pitchFamily="18" charset="-34"/>
                <a:cs typeface="Angsana New" pitchFamily="18" charset="-34"/>
              </a:rPr>
              <a:t>งกีอานา</a:t>
            </a:r>
          </a:p>
          <a:p>
            <a:pPr marL="0" lvl="1" indent="0">
              <a:lnSpc>
                <a:spcPct val="110000"/>
              </a:lnSpc>
              <a:spcAft>
                <a:spcPts val="600"/>
              </a:spcAft>
              <a:buClr>
                <a:srgbClr val="00CCFF"/>
              </a:buClr>
              <a:buNone/>
              <a:tabLst>
                <a:tab pos="355600" algn="l"/>
                <a:tab pos="723900" algn="l"/>
              </a:tabLst>
            </a:pPr>
            <a:r>
              <a:rPr lang="th-TH" sz="4000" b="1" dirty="0">
                <a:solidFill>
                  <a:srgbClr val="FFC000"/>
                </a:solidFill>
                <a:sym typeface="Wingdings"/>
              </a:rPr>
              <a:t>	</a:t>
            </a:r>
            <a:r>
              <a:rPr lang="th-TH" sz="4000" b="1" dirty="0">
                <a:solidFill>
                  <a:srgbClr val="FFC000"/>
                </a:solidFill>
                <a:latin typeface="Angsana New" pitchFamily="18" charset="-34"/>
                <a:cs typeface="Angsana New" pitchFamily="18" charset="-34"/>
              </a:rPr>
              <a:t>ที่ราบสูงปาตาโก</a:t>
            </a:r>
            <a:r>
              <a:rPr lang="th-TH" sz="4000" b="1" dirty="0" err="1">
                <a:solidFill>
                  <a:srgbClr val="FFC000"/>
                </a:solidFill>
                <a:latin typeface="Angsana New" pitchFamily="18" charset="-34"/>
                <a:cs typeface="Angsana New" pitchFamily="18" charset="-34"/>
              </a:rPr>
              <a:t>เนีย</a:t>
            </a:r>
            <a:r>
              <a:rPr lang="th-TH" sz="4000" b="1" dirty="0">
                <a:solidFill>
                  <a:srgbClr val="FFC000"/>
                </a:solidFill>
                <a:latin typeface="Angsana New" pitchFamily="18" charset="-34"/>
                <a:cs typeface="Angsana New" pitchFamily="18" charset="-34"/>
              </a:rPr>
              <a:t> </a:t>
            </a:r>
          </a:p>
          <a:p>
            <a:pPr marL="0" lvl="1" indent="0">
              <a:lnSpc>
                <a:spcPct val="110000"/>
              </a:lnSpc>
              <a:spcAft>
                <a:spcPts val="600"/>
              </a:spcAft>
              <a:buClr>
                <a:srgbClr val="00CCFF"/>
              </a:buClr>
              <a:buNone/>
              <a:tabLst>
                <a:tab pos="355600" algn="l"/>
                <a:tab pos="723900" algn="l"/>
              </a:tabLst>
            </a:pPr>
            <a:r>
              <a:rPr lang="th-TH" sz="4000" b="1" dirty="0">
                <a:solidFill>
                  <a:srgbClr val="FFC000"/>
                </a:solidFill>
                <a:sym typeface="Wingdings"/>
              </a:rPr>
              <a:t>		</a:t>
            </a:r>
            <a:r>
              <a:rPr lang="th-TH" sz="4000" b="1" dirty="0">
                <a:solidFill>
                  <a:srgbClr val="FFC000"/>
                </a:solidFill>
                <a:latin typeface="Angsana New" pitchFamily="18" charset="-34"/>
                <a:cs typeface="Angsana New" pitchFamily="18" charset="-34"/>
              </a:rPr>
              <a:t>ปลายแหลมสุดของทวีป</a:t>
            </a:r>
            <a:endParaRPr lang="th-TH" sz="3600" b="1" dirty="0">
              <a:solidFill>
                <a:srgbClr val="FFC000"/>
              </a:solidFill>
            </a:endParaRPr>
          </a:p>
        </p:txBody>
      </p:sp>
      <p:pic>
        <p:nvPicPr>
          <p:cNvPr id="1034" name="Picture 10" descr="http://0.tqn.com/d/gosouthamerica/1/0/7/r/633843popmap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94926" y="1166293"/>
            <a:ext cx="3505674" cy="524699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</p:pic>
      <p:sp>
        <p:nvSpPr>
          <p:cNvPr id="5" name="Rounded Rectangle 10"/>
          <p:cNvSpPr/>
          <p:nvPr/>
        </p:nvSpPr>
        <p:spPr>
          <a:xfrm>
            <a:off x="1415480" y="360000"/>
            <a:ext cx="6192688" cy="764744"/>
          </a:xfrm>
          <a:prstGeom prst="roundRect">
            <a:avLst/>
          </a:prstGeom>
          <a:solidFill>
            <a:srgbClr val="52BA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363538" algn="l"/>
              </a:tabLst>
            </a:pPr>
            <a:r>
              <a:rPr lang="th-TH" sz="3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	</a:t>
            </a:r>
            <a:endParaRPr lang="th-TH" sz="34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j-cs"/>
            </a:endParaRPr>
          </a:p>
        </p:txBody>
      </p:sp>
      <p:sp>
        <p:nvSpPr>
          <p:cNvPr id="7" name="ชื่อเรื่อง 1"/>
          <p:cNvSpPr txBox="1">
            <a:spLocks/>
          </p:cNvSpPr>
          <p:nvPr/>
        </p:nvSpPr>
        <p:spPr bwMode="auto">
          <a:xfrm>
            <a:off x="1559496" y="444716"/>
            <a:ext cx="6192688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tabLst>
                <a:tab pos="357188" algn="l"/>
              </a:tabLst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1pPr>
            <a:lvl2pPr marL="742950" indent="-285750">
              <a:tabLst>
                <a:tab pos="357188" algn="l"/>
              </a:tabLst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2pPr>
            <a:lvl3pPr marL="1143000" indent="-228600">
              <a:tabLst>
                <a:tab pos="357188" algn="l"/>
              </a:tabLst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3pPr>
            <a:lvl4pPr marL="1600200" indent="-228600">
              <a:tabLst>
                <a:tab pos="357188" algn="l"/>
              </a:tabLst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4pPr>
            <a:lvl5pPr marL="2057400" indent="-228600">
              <a:tabLst>
                <a:tab pos="357188" algn="l"/>
              </a:tabLst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357188" algn="l"/>
              </a:tabLst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357188" algn="l"/>
              </a:tabLst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357188" algn="l"/>
              </a:tabLst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357188" algn="l"/>
              </a:tabLst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9pPr>
          </a:lstStyle>
          <a:p>
            <a:pPr algn="ctr">
              <a:tabLst/>
            </a:pPr>
            <a:r>
              <a:rPr lang="th-TH" sz="34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การเปลี่ยนแปลงทางประชากรของทวีปอเมริกาใต้</a:t>
            </a:r>
            <a:endParaRPr lang="th-TH" sz="3400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8A54F45D-5BFB-4C05-9D03-6A90A85B87F4}"/>
              </a:ext>
            </a:extLst>
          </p:cNvPr>
          <p:cNvSpPr/>
          <p:nvPr/>
        </p:nvSpPr>
        <p:spPr>
          <a:xfrm>
            <a:off x="620485" y="6447354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000" dirty="0">
                <a:solidFill>
                  <a:srgbClr val="FFC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http://0.tqn.com/d/gosouthamerica/1/0/7/r/633843popmap.jpg</a:t>
            </a:r>
          </a:p>
        </p:txBody>
      </p:sp>
    </p:spTree>
    <p:extLst>
      <p:ext uri="{BB962C8B-B14F-4D97-AF65-F5344CB8AC3E}">
        <p14:creationId xmlns:p14="http://schemas.microsoft.com/office/powerpoint/2010/main" val="2709971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/>
    </p:bldLst>
  </p:timing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2008</TotalTime>
  <Words>301</Words>
  <Application>Microsoft Office PowerPoint</Application>
  <PresentationFormat>แบบจอกว้าง</PresentationFormat>
  <Paragraphs>64</Paragraphs>
  <Slides>19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8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19</vt:i4>
      </vt:variant>
    </vt:vector>
  </HeadingPairs>
  <TitlesOfParts>
    <vt:vector size="28" baseType="lpstr">
      <vt:lpstr>ＭＳ Ｐゴシック</vt:lpstr>
      <vt:lpstr>Angsana New</vt:lpstr>
      <vt:lpstr>Arial</vt:lpstr>
      <vt:lpstr>Calibri</vt:lpstr>
      <vt:lpstr>Calibri Light</vt:lpstr>
      <vt:lpstr>Cordia New</vt:lpstr>
      <vt:lpstr>FreesiaUPC</vt:lpstr>
      <vt:lpstr>Wingdings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ชาวเอเชียที่อพยพเข้ามาภายหลัง</vt:lpstr>
      <vt:lpstr>งานนำเสนอ PowerPoint</vt:lpstr>
      <vt:lpstr>นักฟุตบอลทีมชาติอาร์เจนตินา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ลูกผสม (Mestizo)</vt:lpstr>
      <vt:lpstr>งานนำเสนอ PowerPoint</vt:lpstr>
      <vt:lpstr>ลูกผสม (Mulatto)</vt:lpstr>
      <vt:lpstr>ลูกผสม (Zambo)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ประวัติศาสตร์ทวีปอเมริกาเหนือ</dc:title>
  <dc:creator>Peetar Party</dc:creator>
  <cp:lastModifiedBy>OFFAE201</cp:lastModifiedBy>
  <cp:revision>117</cp:revision>
  <cp:lastPrinted>2013-07-14T13:30:33Z</cp:lastPrinted>
  <dcterms:created xsi:type="dcterms:W3CDTF">2013-07-01T07:27:50Z</dcterms:created>
  <dcterms:modified xsi:type="dcterms:W3CDTF">2020-11-09T06:29:24Z</dcterms:modified>
</cp:coreProperties>
</file>