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8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2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22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7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56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4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4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1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3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55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26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5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89611"/>
            <a:ext cx="10515600" cy="4387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10475" y="4914981"/>
            <a:ext cx="896556" cy="32439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 rot="16200000">
            <a:off x="-2113768" y="2546065"/>
            <a:ext cx="388867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bs-Latn-BA" sz="1200" b="1" baseline="0" dirty="0">
                <a:solidFill>
                  <a:schemeClr val="bg1">
                    <a:lumMod val="65000"/>
                  </a:schemeClr>
                </a:solidFill>
              </a:rPr>
              <a:t>prezentr.com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!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34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C72C2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383280" y="2157984"/>
            <a:ext cx="8808720" cy="20848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537618"/>
            <a:ext cx="10515600" cy="1325563"/>
          </a:xfrm>
        </p:spPr>
        <p:txBody>
          <a:bodyPr>
            <a:noAutofit/>
          </a:bodyPr>
          <a:lstStyle/>
          <a:p>
            <a:pPr algn="r"/>
            <a:r>
              <a:rPr lang="th-TH" sz="9600" dirty="0">
                <a:latin typeface="JasmineUPC" panose="02020603050405020304" pitchFamily="18" charset="-34"/>
                <a:cs typeface="JasmineUPC" panose="02020603050405020304" pitchFamily="18" charset="-34"/>
              </a:rPr>
              <a:t>2.	ความน่าจะเป็น</a:t>
            </a:r>
            <a:endParaRPr lang="en-US" sz="96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41207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6600" dirty="0"/>
              <a:t>นิยามของความน่าจะเป็น</a:t>
            </a:r>
            <a:endParaRPr lang="en-US" sz="6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h-TH" sz="5400" dirty="0"/>
                  <a:t>ความน่าจะเป็นของเหตุการณ์ใด ๆ</a:t>
                </a:r>
                <a:r>
                  <a:rPr lang="en-US" sz="5400" dirty="0"/>
                  <a:t>  </a:t>
                </a:r>
                <a14:m>
                  <m:oMath xmlns:m="http://schemas.openxmlformats.org/officeDocument/2006/math">
                    <m:r>
                      <a:rPr lang="en-US" sz="5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5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sz="54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5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540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54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5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5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5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sz="5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5400" dirty="0"/>
              </a:p>
              <a:p>
                <a:pPr marL="0" indent="0">
                  <a:buNone/>
                </a:pPr>
                <a:endParaRPr lang="th-TH" sz="1400" spc="-100" dirty="0"/>
              </a:p>
              <a:p>
                <a:r>
                  <a:rPr lang="th-TH" sz="4400" spc="-100" dirty="0"/>
                  <a:t>เมื่อ </a:t>
                </a:r>
                <a:r>
                  <a:rPr lang="en-US" sz="4400" spc="-100" dirty="0"/>
                  <a:t>n(E)  </a:t>
                </a:r>
                <a:r>
                  <a:rPr lang="th-TH" sz="4400" spc="-100" dirty="0"/>
                  <a:t>คือ</a:t>
                </a:r>
                <a:r>
                  <a:rPr lang="en-US" sz="4400" spc="-100" dirty="0"/>
                  <a:t>  </a:t>
                </a:r>
                <a:r>
                  <a:rPr lang="th-TH" sz="4400" spc="-100" dirty="0"/>
                  <a:t>จำนวนผลลัพธ์ทั้งหมดของเหตุการณ์ใด ๆ ที่เราสนใจ</a:t>
                </a:r>
              </a:p>
              <a:p>
                <a:pPr marL="0" indent="0">
                  <a:buNone/>
                </a:pPr>
                <a:endParaRPr lang="en-US" sz="1400" spc="-100" dirty="0"/>
              </a:p>
              <a:p>
                <a:r>
                  <a:rPr lang="th-TH" sz="4400" dirty="0"/>
                  <a:t> </a:t>
                </a:r>
                <a:r>
                  <a:rPr lang="en-US" sz="4400" dirty="0"/>
                  <a:t>n(s)  </a:t>
                </a:r>
                <a:r>
                  <a:rPr lang="th-TH" sz="4400" dirty="0"/>
                  <a:t>คือ จำนวนผลลัพธ์ทั้งหมดของ </a:t>
                </a:r>
                <a:r>
                  <a:rPr lang="en-US" sz="4400" dirty="0"/>
                  <a:t>sample space</a:t>
                </a:r>
              </a:p>
              <a:p>
                <a:endParaRPr lang="en-US" sz="4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2735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2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ทอดลูกเต๋า 1 ลูก  1 ครั้ง จงหาความน่าจะเป็นของเหตุการณ์ต่อไปนี้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1733550"/>
            <a:ext cx="12192000" cy="48387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61950" y="1981201"/>
            <a:ext cx="11506200" cy="3972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1) ออกแต้ม 3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1026" name="Picture 2" descr="Musikalisches Würfelspiel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2302">
            <a:off x="10249739" y="4615577"/>
            <a:ext cx="1863725" cy="186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606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2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ทอดลูกเต๋า 1 ลูก  1 ครั้ง จงหาความน่าจะเป็นของเหตุการณ์ต่อไปนี้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1733550"/>
            <a:ext cx="12192000" cy="48387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61950" y="1981201"/>
            <a:ext cx="11506200" cy="3972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2) ออกแต้มเป็นจำนวนคู่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1026" name="Picture 2" descr="Musikalisches Würfelspiel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2302">
            <a:off x="10249739" y="4615577"/>
            <a:ext cx="1863725" cy="186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242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2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ทอดลูกเต๋า 1 ลูก  1 ครั้ง จงหาความน่าจะเป็นของเหตุการณ์ต่อไปนี้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1733550"/>
            <a:ext cx="12192000" cy="48387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61950" y="1981201"/>
            <a:ext cx="11506200" cy="3972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3) ออกแต้มเป็นจำนวนเฉพาะ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1026" name="Picture 2" descr="Musikalisches Würfelspiel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2302">
            <a:off x="10249739" y="4615577"/>
            <a:ext cx="1863725" cy="186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130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2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ทอดลูกเต๋า 1 ลูก  1 ครั้ง จงหาความน่าจะเป็นของเหตุการณ์ต่อไปนี้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1733550"/>
            <a:ext cx="12192000" cy="48387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61950" y="1981201"/>
            <a:ext cx="11506200" cy="3972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4) ออกแต้มเป็นจำนวนที่ไม่น้อยกว่า 3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1026" name="Picture 2" descr="Musikalisches Würfelspiel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2302">
            <a:off x="10249739" y="4615577"/>
            <a:ext cx="1863725" cy="186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118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394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ตูนทายวันเกิดเพื่อน โดยเพื่อนบอกใบ้ให้ว่าเขาเกิดเดือนมีนาคมเป็น</a:t>
            </a:r>
            <a:r>
              <a:rPr lang="th-TH" sz="4000">
                <a:latin typeface="JasmineUPC" panose="02020603050405020304" pitchFamily="18" charset="-34"/>
                <a:cs typeface="JasmineUPC" panose="02020603050405020304" pitchFamily="18" charset="-34"/>
              </a:rPr>
              <a:t>วันคู่ </a:t>
            </a: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จงหาความน่าจะเป็นที่ตูนทายถูกว่าเพื่อนเกิดวันที่เท่าไร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381250"/>
            <a:ext cx="12192000" cy="4191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ปฏิทินไอคอนเวกเตอร์วันเกิด, วันเกิด, ปฏิทิน, ออกแบบภาพ PNG และ เวก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125" y="4420688"/>
            <a:ext cx="2635749" cy="263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485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5918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ในขวดโหล มีลูกกวาดรสส้ม 4 ลูก ลูกกวาดรสมะนาว 3 ลูก ลูกกวาดรสสตรอ</a:t>
            </a:r>
            <a:r>
              <a:rPr lang="th-TH" sz="4000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เบอ</a:t>
            </a: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รี่ 5 ลูก หยิบลูกกวาด 1 ลูกจากขวดโหลนี้ จงหาความน่าจะเป็นที่หยิบได้ลูกกวาดรสมะนาว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724150"/>
            <a:ext cx="12192000" cy="38481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Exteen Hogwarts — เอนทรี่นี้เป็นส่วนหนึ่งของกิจกรรม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2882" y="4692945"/>
            <a:ext cx="1181468" cy="216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275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2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กบสุ่มหยิบลูกกวาด 2 เม็ดพร้อมกันจากถุงใบหนึ่งที่มีลูกกวาดสีแดง 4 เม็ด สีดำ  2 เม็ด จงหาความน่าจะเป็นของเหตุการณ์ต่อไปนี้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362200"/>
            <a:ext cx="12192000" cy="42100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61950" y="2481138"/>
            <a:ext cx="11506200" cy="3972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1) หยิบได้ลูกกวาดสีแดง 1 เม็ด และสีดำ 1 เม็ด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22530" name="Picture 2" descr="การ์ตูนวาดด้วยมือถุงขนมที่มีสีสัน ดาวน์โหลดรูปภาพ (รหัส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5725" y="4323494"/>
            <a:ext cx="2308225" cy="230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792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2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กบสุ่มหยิบลูกกวาด 2 เม็ดพร้อมกันจากถุงใบหนึ่งที่มีลูกกวาดสีแดง 4 เม็ด สีดำ  2 เม็ด จงหาความน่าจะเป็นของเหตุการณ์ต่อไปนี้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362200"/>
            <a:ext cx="12192000" cy="42100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61950" y="2481138"/>
            <a:ext cx="11506200" cy="3972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2) หยิบได้ลูกกวาดสีแดงทั้งสองเม็ด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22530" name="Picture 2" descr="การ์ตูนวาดด้วยมือถุงขนมที่มีสีสัน ดาวน์โหลดรูปภาพ (รหัส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5725" y="4323494"/>
            <a:ext cx="2308225" cy="230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77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2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กบสุ่มหยิบลูกกวาด 2 เม็ดพร้อมกันจากถุงใบหนึ่งที่มีลูกกวาดสีแดง 4 เม็ด สีดำ  2 เม็ด จงหาความน่าจะเป็นของเหตุการณ์ต่อไปนี้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362200"/>
            <a:ext cx="12192000" cy="42100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61950" y="2481138"/>
            <a:ext cx="11506200" cy="3972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3) หยิบได้ลูกกวาดสีดำทั้งสองเม็ด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22530" name="Picture 2" descr="การ์ตูนวาดด้วยมือถุงขนมที่มีสีสัน ดาวน์โหลดรูปภาพ (รหัส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5725" y="4323494"/>
            <a:ext cx="2308225" cy="230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161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2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กบสุ่มหยิบลูกกวาด 2 เม็ดพร้อมกันจากถุงใบหนึ่งที่มีลูกกวาดสีแดง 4 เม็ด สีดำ  2 เม็ด จงหาความน่าจะเป็นของเหตุการณ์ต่อไปนี้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362200"/>
            <a:ext cx="12192000" cy="42100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61950" y="2481138"/>
            <a:ext cx="11506200" cy="3972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4) หยิบได้ลูกกวาดที่ไม่ใช่สีแดงและสีดำ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22530" name="Picture 2" descr="การ์ตูนวาดด้วยมือถุงขนมที่มีสีสัน ดาวน์โหลดรูปภาพ (รหัส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5725" y="4323494"/>
            <a:ext cx="2308225" cy="230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397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2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กล่องใบหนึ่งมีสลากเท่าๆกัน  9 แผ่น เขียนเลข 1-9 หมายเลขละ 1 ใบ ความน่าจะเป็นที่จะได้สลากเป็นเลขคู่ตรงกับข้อใด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571750"/>
            <a:ext cx="12192000" cy="40005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Digital Salak 1 ye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089" y="4914900"/>
            <a:ext cx="1858911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461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394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ถ้านาย ก บอกนาย  ข  ว่าเกิดเดือนเมษายน เป็นวันที่เกิดนั้น  3 หารลงตัว ความน่าจะเป็นที่นาย ข จะทายวันเกิดของนาย ก ถูกต้องเป็นเท่าใด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381250"/>
            <a:ext cx="12192000" cy="4191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ปฏิทินไอคอนเวกเตอร์วันเกิด, วันเกิด, ปฏิทิน, ออกแบบภาพ PNG และ เวก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125" y="4420688"/>
            <a:ext cx="2635749" cy="263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375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905778D-6D6A-4F45-B6E3-C576EA298037}" vid="{7D5D57E1-427C-8441-8873-2ED86A6E26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Science-PowerPoint-Template</Template>
  <TotalTime>205</TotalTime>
  <Words>102</Words>
  <Application>Microsoft Office PowerPoint</Application>
  <PresentationFormat>แบบจอกว้าง</PresentationFormat>
  <Paragraphs>39</Paragraphs>
  <Slides>14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14</vt:i4>
      </vt:variant>
    </vt:vector>
  </HeadingPairs>
  <TitlesOfParts>
    <vt:vector size="21" baseType="lpstr">
      <vt:lpstr>Arial</vt:lpstr>
      <vt:lpstr>Cambria Math</vt:lpstr>
      <vt:lpstr>Cordia New</vt:lpstr>
      <vt:lpstr>IrisUPC</vt:lpstr>
      <vt:lpstr>JasmineUPC</vt:lpstr>
      <vt:lpstr>Trebuchet MS</vt:lpstr>
      <vt:lpstr>Office Theme</vt:lpstr>
      <vt:lpstr>2. ความน่าจะเป็น</vt:lpstr>
      <vt:lpstr>นิยามของความน่าจะเป็น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บทเรียนที่ 5 ความน่าจะเป็น</dc:title>
  <dc:creator>Windows10</dc:creator>
  <cp:lastModifiedBy>OFFAE201</cp:lastModifiedBy>
  <cp:revision>28</cp:revision>
  <dcterms:created xsi:type="dcterms:W3CDTF">2020-05-11T09:49:19Z</dcterms:created>
  <dcterms:modified xsi:type="dcterms:W3CDTF">2020-11-04T09:40:51Z</dcterms:modified>
</cp:coreProperties>
</file>